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</p:sldIdLst>
  <p:sldSz cx="9753600" cy="7315200"/>
  <p:notesSz cx="6858000" cy="9144000"/>
  <p:embeddedFontLst>
    <p:embeddedFont>
      <p:font typeface="Montserrat Bold Italics" panose="020B0604020202020204" charset="-18"/>
      <p:regular r:id="rId74"/>
    </p:embeddedFont>
    <p:embeddedFont>
      <p:font typeface="Noto Serif Italics" panose="020B0604020202020204" charset="0"/>
      <p:regular r:id="rId75"/>
    </p:embeddedFont>
    <p:embeddedFont>
      <p:font typeface="Montserrat Semi-Bold" panose="020B0604020202020204" charset="-18"/>
      <p:regular r:id="rId76"/>
    </p:embeddedFont>
    <p:embeddedFont>
      <p:font typeface="Montserrat" panose="020B0604020202020204" charset="-18"/>
      <p:regular r:id="rId77"/>
    </p:embeddedFont>
    <p:embeddedFont>
      <p:font typeface="Montserrat Bold" panose="020B0604020202020204" charset="-18"/>
      <p:regular r:id="rId78"/>
    </p:embeddedFont>
    <p:embeddedFont>
      <p:font typeface="Open Sans" panose="020B0604020202020204" charset="0"/>
      <p:regular r:id="rId79"/>
    </p:embeddedFont>
    <p:embeddedFont>
      <p:font typeface="Calibri" panose="020F0502020204030204" pitchFamily="34" charset="0"/>
      <p:regular r:id="rId80"/>
      <p:bold r:id="rId81"/>
      <p:italic r:id="rId82"/>
      <p:boldItalic r:id="rId83"/>
    </p:embeddedFont>
    <p:embeddedFont>
      <p:font typeface="Open Sans Bold" panose="020B0604020202020204" charset="0"/>
      <p:regular r:id="rId84"/>
    </p:embeddedFont>
    <p:embeddedFont>
      <p:font typeface="Open Sans Italics" panose="020B0604020202020204" charset="0"/>
      <p:regular r:id="rId85"/>
    </p:embeddedFont>
    <p:embeddedFont>
      <p:font typeface="Montserrat Italics" panose="020B0604020202020204" charset="-18"/>
      <p:regular r:id="rId8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3" d="100"/>
          <a:sy n="103" d="100"/>
        </p:scale>
        <p:origin x="166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3.fntdata"/><Relationship Id="rId84" Type="http://schemas.openxmlformats.org/officeDocument/2006/relationships/font" Target="fonts/font11.fntdata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9.fntdata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7.fntdata"/><Relationship Id="rId85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sv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svg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73.svg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5" Type="http://schemas.openxmlformats.org/officeDocument/2006/relationships/image" Target="../media/image51.png"/><Relationship Id="rId4" Type="http://schemas.openxmlformats.org/officeDocument/2006/relationships/image" Target="../media/image80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svg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svg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7" Type="http://schemas.openxmlformats.org/officeDocument/2006/relationships/image" Target="../media/image10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80.svg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106.sv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7" Type="http://schemas.openxmlformats.org/officeDocument/2006/relationships/image" Target="../media/image119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117.svg"/><Relationship Id="rId4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svg"/><Relationship Id="rId4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31.svg"/><Relationship Id="rId7" Type="http://schemas.openxmlformats.org/officeDocument/2006/relationships/image" Target="../media/image135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133.svg"/><Relationship Id="rId4" Type="http://schemas.openxmlformats.org/officeDocument/2006/relationships/image" Target="../media/image79.png"/><Relationship Id="rId9" Type="http://schemas.openxmlformats.org/officeDocument/2006/relationships/image" Target="../media/image137.sv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541785" y="0"/>
            <a:ext cx="3211815" cy="7315200"/>
            <a:chOff x="0" y="0"/>
            <a:chExt cx="4282420" cy="97536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36537" r="34154"/>
            <a:stretch>
              <a:fillRect/>
            </a:stretch>
          </p:blipFill>
          <p:spPr>
            <a:xfrm flipH="1">
              <a:off x="0" y="0"/>
              <a:ext cx="4282420" cy="97536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6541785" y="18286"/>
            <a:ext cx="3211815" cy="7315200"/>
            <a:chOff x="0" y="0"/>
            <a:chExt cx="4282420" cy="97536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36537" r="34154"/>
            <a:stretch>
              <a:fillRect/>
            </a:stretch>
          </p:blipFill>
          <p:spPr>
            <a:xfrm flipH="1">
              <a:off x="0" y="0"/>
              <a:ext cx="4282420" cy="975360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731520" y="5711829"/>
            <a:ext cx="1822763" cy="871851"/>
            <a:chOff x="0" y="0"/>
            <a:chExt cx="2430351" cy="1162468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691749" cy="95593"/>
            </a:xfrm>
            <a:prstGeom prst="rect">
              <a:avLst/>
            </a:prstGeom>
            <a:solidFill>
              <a:srgbClr val="19397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403920"/>
              <a:ext cx="2430351" cy="7585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Rok szkolny 2023/2024</a:t>
              </a:r>
            </a:p>
          </p:txBody>
        </p:sp>
      </p:grpSp>
      <p:sp>
        <p:nvSpPr>
          <p:cNvPr id="62" name="TextBox 62"/>
          <p:cNvSpPr txBox="1"/>
          <p:nvPr/>
        </p:nvSpPr>
        <p:spPr>
          <a:xfrm>
            <a:off x="731520" y="2613471"/>
            <a:ext cx="4945864" cy="792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4"/>
              </a:lnSpc>
            </a:pPr>
            <a:r>
              <a:rPr lang="en-US" sz="5578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OSIĄGNIĘCIA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731520" y="3909143"/>
            <a:ext cx="4945864" cy="849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3"/>
              </a:lnSpc>
            </a:pPr>
            <a:r>
              <a:rPr lang="en-US" sz="2467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Psychologiczno-Pedagogicznej</a:t>
            </a:r>
          </a:p>
          <a:p>
            <a:pPr algn="l">
              <a:lnSpc>
                <a:spcPts val="3453"/>
              </a:lnSpc>
              <a:spcBef>
                <a:spcPct val="0"/>
              </a:spcBef>
            </a:pPr>
            <a:r>
              <a:rPr lang="en-US" sz="2467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w Tarnowie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731520" y="3377118"/>
            <a:ext cx="5011775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POWIATOWEJ PORADNI 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9398961" y="6798978"/>
            <a:ext cx="202239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1.</a:t>
            </a:r>
          </a:p>
        </p:txBody>
      </p:sp>
      <p:pic>
        <p:nvPicPr>
          <p:cNvPr id="1026" name="Picture 2" descr="C:\Users\PPPP-T\Desktop\PLAKATY\LOGO-Powiatowa Poradnia Psychologiczno Pedagogiczn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826" y="5618655"/>
            <a:ext cx="1552690" cy="155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79910" y="0"/>
            <a:ext cx="2973690" cy="7315200"/>
            <a:chOff x="0" y="0"/>
            <a:chExt cx="3964920" cy="97536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6458" r="36458"/>
            <a:stretch>
              <a:fillRect/>
            </a:stretch>
          </p:blipFill>
          <p:spPr>
            <a:xfrm>
              <a:off x="0" y="0"/>
              <a:ext cx="3964920" cy="97536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731520" y="2253533"/>
            <a:ext cx="5504595" cy="539516"/>
            <a:chOff x="0" y="0"/>
            <a:chExt cx="7339461" cy="719355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754180" cy="88880"/>
            </a:xfrm>
            <a:prstGeom prst="rect">
              <a:avLst/>
            </a:prstGeom>
            <a:solidFill>
              <a:srgbClr val="19397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360288"/>
              <a:ext cx="7339461" cy="359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1600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(stan na 31.08.2024 r.)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31520" y="731520"/>
            <a:ext cx="5504595" cy="1359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19397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KADRA PEDAGOGICZNA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31520" y="3272499"/>
            <a:ext cx="5504595" cy="3311181"/>
            <a:chOff x="0" y="0"/>
            <a:chExt cx="7339461" cy="4414907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1827"/>
              <a:ext cx="7339461" cy="842341"/>
              <a:chOff x="0" y="0"/>
              <a:chExt cx="2038739" cy="23398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038739" cy="233984"/>
              </a:xfrm>
              <a:custGeom>
                <a:avLst/>
                <a:gdLst/>
                <a:ahLst/>
                <a:cxnLst/>
                <a:rect l="l" t="t" r="r" b="b"/>
                <a:pathLst>
                  <a:path w="2038739" h="233984">
                    <a:moveTo>
                      <a:pt x="0" y="0"/>
                    </a:moveTo>
                    <a:lnTo>
                      <a:pt x="2038739" y="0"/>
                    </a:lnTo>
                    <a:lnTo>
                      <a:pt x="2038739" y="233984"/>
                    </a:lnTo>
                    <a:lnTo>
                      <a:pt x="0" y="233984"/>
                    </a:lnTo>
                    <a:close/>
                  </a:path>
                </a:pathLst>
              </a:custGeom>
              <a:solidFill>
                <a:srgbClr val="4968D0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2038739" cy="2625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813461" y="893141"/>
              <a:ext cx="2149332" cy="842341"/>
              <a:chOff x="0" y="0"/>
              <a:chExt cx="597037" cy="23398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97037" cy="233984"/>
              </a:xfrm>
              <a:custGeom>
                <a:avLst/>
                <a:gdLst/>
                <a:ahLst/>
                <a:cxnLst/>
                <a:rect l="l" t="t" r="r" b="b"/>
                <a:pathLst>
                  <a:path w="597037" h="233984">
                    <a:moveTo>
                      <a:pt x="0" y="0"/>
                    </a:moveTo>
                    <a:lnTo>
                      <a:pt x="597037" y="0"/>
                    </a:lnTo>
                    <a:lnTo>
                      <a:pt x="597037" y="233984"/>
                    </a:lnTo>
                    <a:lnTo>
                      <a:pt x="0" y="2339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597037" cy="2625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Psycholog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000894" y="893141"/>
              <a:ext cx="2149332" cy="842341"/>
              <a:chOff x="0" y="0"/>
              <a:chExt cx="597037" cy="23398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597037" cy="233984"/>
              </a:xfrm>
              <a:custGeom>
                <a:avLst/>
                <a:gdLst/>
                <a:ahLst/>
                <a:cxnLst/>
                <a:rect l="l" t="t" r="r" b="b"/>
                <a:pathLst>
                  <a:path w="597037" h="233984">
                    <a:moveTo>
                      <a:pt x="0" y="0"/>
                    </a:moveTo>
                    <a:lnTo>
                      <a:pt x="597037" y="0"/>
                    </a:lnTo>
                    <a:lnTo>
                      <a:pt x="597037" y="233984"/>
                    </a:lnTo>
                    <a:lnTo>
                      <a:pt x="0" y="2339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597037" cy="2625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10,85</a:t>
                </a: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5190128" y="893141"/>
              <a:ext cx="2149332" cy="842341"/>
              <a:chOff x="0" y="0"/>
              <a:chExt cx="597037" cy="23398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597037" cy="233984"/>
              </a:xfrm>
              <a:custGeom>
                <a:avLst/>
                <a:gdLst/>
                <a:ahLst/>
                <a:cxnLst/>
                <a:rect l="l" t="t" r="r" b="b"/>
                <a:pathLst>
                  <a:path w="597037" h="233984">
                    <a:moveTo>
                      <a:pt x="0" y="0"/>
                    </a:moveTo>
                    <a:lnTo>
                      <a:pt x="597037" y="0"/>
                    </a:lnTo>
                    <a:lnTo>
                      <a:pt x="597037" y="233984"/>
                    </a:lnTo>
                    <a:lnTo>
                      <a:pt x="0" y="2339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597037" cy="2625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11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12700" y="893141"/>
              <a:ext cx="752992" cy="842341"/>
              <a:chOff x="0" y="0"/>
              <a:chExt cx="209164" cy="233984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09164" cy="233984"/>
              </a:xfrm>
              <a:custGeom>
                <a:avLst/>
                <a:gdLst/>
                <a:ahLst/>
                <a:cxnLst/>
                <a:rect l="l" t="t" r="r" b="b"/>
                <a:pathLst>
                  <a:path w="209164" h="233984">
                    <a:moveTo>
                      <a:pt x="0" y="0"/>
                    </a:moveTo>
                    <a:lnTo>
                      <a:pt x="209164" y="0"/>
                    </a:lnTo>
                    <a:lnTo>
                      <a:pt x="209164" y="233984"/>
                    </a:lnTo>
                    <a:lnTo>
                      <a:pt x="0" y="2339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209164" cy="2625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1.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800761" y="1786283"/>
              <a:ext cx="2149332" cy="842341"/>
              <a:chOff x="0" y="0"/>
              <a:chExt cx="597037" cy="23398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597037" cy="233984"/>
              </a:xfrm>
              <a:custGeom>
                <a:avLst/>
                <a:gdLst/>
                <a:ahLst/>
                <a:cxnLst/>
                <a:rect l="l" t="t" r="r" b="b"/>
                <a:pathLst>
                  <a:path w="597037" h="233984">
                    <a:moveTo>
                      <a:pt x="0" y="0"/>
                    </a:moveTo>
                    <a:lnTo>
                      <a:pt x="597037" y="0"/>
                    </a:lnTo>
                    <a:lnTo>
                      <a:pt x="597037" y="233984"/>
                    </a:lnTo>
                    <a:lnTo>
                      <a:pt x="0" y="2339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597037" cy="2625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Pedagog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2988194" y="1786283"/>
              <a:ext cx="2149332" cy="842341"/>
              <a:chOff x="0" y="0"/>
              <a:chExt cx="597037" cy="23398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597037" cy="233984"/>
              </a:xfrm>
              <a:custGeom>
                <a:avLst/>
                <a:gdLst/>
                <a:ahLst/>
                <a:cxnLst/>
                <a:rect l="l" t="t" r="r" b="b"/>
                <a:pathLst>
                  <a:path w="597037" h="233984">
                    <a:moveTo>
                      <a:pt x="0" y="0"/>
                    </a:moveTo>
                    <a:lnTo>
                      <a:pt x="597037" y="0"/>
                    </a:lnTo>
                    <a:lnTo>
                      <a:pt x="597037" y="233984"/>
                    </a:lnTo>
                    <a:lnTo>
                      <a:pt x="0" y="2339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597037" cy="2625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9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5177428" y="1786283"/>
              <a:ext cx="2149332" cy="842341"/>
              <a:chOff x="0" y="0"/>
              <a:chExt cx="597037" cy="23398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597037" cy="233984"/>
              </a:xfrm>
              <a:custGeom>
                <a:avLst/>
                <a:gdLst/>
                <a:ahLst/>
                <a:cxnLst/>
                <a:rect l="l" t="t" r="r" b="b"/>
                <a:pathLst>
                  <a:path w="597037" h="233984">
                    <a:moveTo>
                      <a:pt x="0" y="0"/>
                    </a:moveTo>
                    <a:lnTo>
                      <a:pt x="597037" y="0"/>
                    </a:lnTo>
                    <a:lnTo>
                      <a:pt x="597037" y="233984"/>
                    </a:lnTo>
                    <a:lnTo>
                      <a:pt x="0" y="2339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597037" cy="2625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9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0" y="1786283"/>
              <a:ext cx="752992" cy="842341"/>
              <a:chOff x="0" y="0"/>
              <a:chExt cx="209164" cy="233984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09164" cy="233984"/>
              </a:xfrm>
              <a:custGeom>
                <a:avLst/>
                <a:gdLst/>
                <a:ahLst/>
                <a:cxnLst/>
                <a:rect l="l" t="t" r="r" b="b"/>
                <a:pathLst>
                  <a:path w="209164" h="233984">
                    <a:moveTo>
                      <a:pt x="0" y="0"/>
                    </a:moveTo>
                    <a:lnTo>
                      <a:pt x="209164" y="0"/>
                    </a:lnTo>
                    <a:lnTo>
                      <a:pt x="209164" y="233984"/>
                    </a:lnTo>
                    <a:lnTo>
                      <a:pt x="0" y="2339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209164" cy="2625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2.</a:t>
                </a: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800761" y="2679424"/>
              <a:ext cx="2149332" cy="842341"/>
              <a:chOff x="0" y="0"/>
              <a:chExt cx="597037" cy="233984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597037" cy="233984"/>
              </a:xfrm>
              <a:custGeom>
                <a:avLst/>
                <a:gdLst/>
                <a:ahLst/>
                <a:cxnLst/>
                <a:rect l="l" t="t" r="r" b="b"/>
                <a:pathLst>
                  <a:path w="597037" h="233984">
                    <a:moveTo>
                      <a:pt x="0" y="0"/>
                    </a:moveTo>
                    <a:lnTo>
                      <a:pt x="597037" y="0"/>
                    </a:lnTo>
                    <a:lnTo>
                      <a:pt x="597037" y="233984"/>
                    </a:lnTo>
                    <a:lnTo>
                      <a:pt x="0" y="2339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28575"/>
                <a:ext cx="597037" cy="2625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Logopeda</a:t>
                </a: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2988194" y="2679424"/>
              <a:ext cx="2149332" cy="842341"/>
              <a:chOff x="0" y="0"/>
              <a:chExt cx="597037" cy="23398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597037" cy="233984"/>
              </a:xfrm>
              <a:custGeom>
                <a:avLst/>
                <a:gdLst/>
                <a:ahLst/>
                <a:cxnLst/>
                <a:rect l="l" t="t" r="r" b="b"/>
                <a:pathLst>
                  <a:path w="597037" h="233984">
                    <a:moveTo>
                      <a:pt x="0" y="0"/>
                    </a:moveTo>
                    <a:lnTo>
                      <a:pt x="597037" y="0"/>
                    </a:lnTo>
                    <a:lnTo>
                      <a:pt x="597037" y="233984"/>
                    </a:lnTo>
                    <a:lnTo>
                      <a:pt x="0" y="2339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28575"/>
                <a:ext cx="597037" cy="2625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9</a:t>
                </a: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5177428" y="2679424"/>
              <a:ext cx="2149332" cy="842341"/>
              <a:chOff x="0" y="0"/>
              <a:chExt cx="597037" cy="233984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597037" cy="233984"/>
              </a:xfrm>
              <a:custGeom>
                <a:avLst/>
                <a:gdLst/>
                <a:ahLst/>
                <a:cxnLst/>
                <a:rect l="l" t="t" r="r" b="b"/>
                <a:pathLst>
                  <a:path w="597037" h="233984">
                    <a:moveTo>
                      <a:pt x="0" y="0"/>
                    </a:moveTo>
                    <a:lnTo>
                      <a:pt x="597037" y="0"/>
                    </a:lnTo>
                    <a:lnTo>
                      <a:pt x="597037" y="233984"/>
                    </a:lnTo>
                    <a:lnTo>
                      <a:pt x="0" y="2339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28575"/>
                <a:ext cx="597037" cy="2625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9</a:t>
                </a: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0" y="2679424"/>
              <a:ext cx="752992" cy="842341"/>
              <a:chOff x="0" y="0"/>
              <a:chExt cx="209164" cy="233984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209164" cy="233984"/>
              </a:xfrm>
              <a:custGeom>
                <a:avLst/>
                <a:gdLst/>
                <a:ahLst/>
                <a:cxnLst/>
                <a:rect l="l" t="t" r="r" b="b"/>
                <a:pathLst>
                  <a:path w="209164" h="233984">
                    <a:moveTo>
                      <a:pt x="0" y="0"/>
                    </a:moveTo>
                    <a:lnTo>
                      <a:pt x="209164" y="0"/>
                    </a:lnTo>
                    <a:lnTo>
                      <a:pt x="209164" y="233984"/>
                    </a:lnTo>
                    <a:lnTo>
                      <a:pt x="0" y="2339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28575"/>
                <a:ext cx="209164" cy="2625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3.</a:t>
                </a:r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0" y="3572566"/>
              <a:ext cx="2950094" cy="842341"/>
              <a:chOff x="0" y="0"/>
              <a:chExt cx="819470" cy="233984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819470" cy="233984"/>
              </a:xfrm>
              <a:custGeom>
                <a:avLst/>
                <a:gdLst/>
                <a:ahLst/>
                <a:cxnLst/>
                <a:rect l="l" t="t" r="r" b="b"/>
                <a:pathLst>
                  <a:path w="819470" h="233984">
                    <a:moveTo>
                      <a:pt x="0" y="0"/>
                    </a:moveTo>
                    <a:lnTo>
                      <a:pt x="819470" y="0"/>
                    </a:lnTo>
                    <a:lnTo>
                      <a:pt x="819470" y="233984"/>
                    </a:lnTo>
                    <a:lnTo>
                      <a:pt x="0" y="2339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28575"/>
                <a:ext cx="819470" cy="2625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Razem</a:t>
                </a:r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2988194" y="3572566"/>
              <a:ext cx="2149332" cy="842341"/>
              <a:chOff x="0" y="0"/>
              <a:chExt cx="597037" cy="233984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597037" cy="233984"/>
              </a:xfrm>
              <a:custGeom>
                <a:avLst/>
                <a:gdLst/>
                <a:ahLst/>
                <a:cxnLst/>
                <a:rect l="l" t="t" r="r" b="b"/>
                <a:pathLst>
                  <a:path w="597037" h="233984">
                    <a:moveTo>
                      <a:pt x="0" y="0"/>
                    </a:moveTo>
                    <a:lnTo>
                      <a:pt x="597037" y="0"/>
                    </a:lnTo>
                    <a:lnTo>
                      <a:pt x="597037" y="233984"/>
                    </a:lnTo>
                    <a:lnTo>
                      <a:pt x="0" y="2339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28575"/>
                <a:ext cx="597037" cy="2625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28,85</a:t>
                </a:r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5177428" y="3572566"/>
              <a:ext cx="2149332" cy="842341"/>
              <a:chOff x="0" y="0"/>
              <a:chExt cx="597037" cy="233984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597037" cy="233984"/>
              </a:xfrm>
              <a:custGeom>
                <a:avLst/>
                <a:gdLst/>
                <a:ahLst/>
                <a:cxnLst/>
                <a:rect l="l" t="t" r="r" b="b"/>
                <a:pathLst>
                  <a:path w="597037" h="233984">
                    <a:moveTo>
                      <a:pt x="0" y="0"/>
                    </a:moveTo>
                    <a:lnTo>
                      <a:pt x="597037" y="0"/>
                    </a:lnTo>
                    <a:lnTo>
                      <a:pt x="597037" y="233984"/>
                    </a:lnTo>
                    <a:lnTo>
                      <a:pt x="0" y="2339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28575"/>
                <a:ext cx="597037" cy="2625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29</a:t>
                </a:r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800761" y="0"/>
              <a:ext cx="2149332" cy="842341"/>
              <a:chOff x="0" y="0"/>
              <a:chExt cx="597037" cy="233984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597037" cy="233984"/>
              </a:xfrm>
              <a:custGeom>
                <a:avLst/>
                <a:gdLst/>
                <a:ahLst/>
                <a:cxnLst/>
                <a:rect l="l" t="t" r="r" b="b"/>
                <a:pathLst>
                  <a:path w="597037" h="233984">
                    <a:moveTo>
                      <a:pt x="0" y="0"/>
                    </a:moveTo>
                    <a:lnTo>
                      <a:pt x="597037" y="0"/>
                    </a:lnTo>
                    <a:lnTo>
                      <a:pt x="597037" y="233984"/>
                    </a:lnTo>
                    <a:lnTo>
                      <a:pt x="0" y="233984"/>
                    </a:lnTo>
                    <a:close/>
                  </a:path>
                </a:pathLst>
              </a:custGeom>
              <a:solidFill>
                <a:srgbClr val="1979EB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0" y="-28575"/>
                <a:ext cx="597037" cy="2625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 b="1">
                    <a:solidFill>
                      <a:srgbClr val="FFFFFF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Stanowisko</a:t>
                </a:r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2988194" y="0"/>
              <a:ext cx="2149332" cy="842341"/>
              <a:chOff x="0" y="0"/>
              <a:chExt cx="597037" cy="233984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597037" cy="233984"/>
              </a:xfrm>
              <a:custGeom>
                <a:avLst/>
                <a:gdLst/>
                <a:ahLst/>
                <a:cxnLst/>
                <a:rect l="l" t="t" r="r" b="b"/>
                <a:pathLst>
                  <a:path w="597037" h="233984">
                    <a:moveTo>
                      <a:pt x="0" y="0"/>
                    </a:moveTo>
                    <a:lnTo>
                      <a:pt x="597037" y="0"/>
                    </a:lnTo>
                    <a:lnTo>
                      <a:pt x="597037" y="233984"/>
                    </a:lnTo>
                    <a:lnTo>
                      <a:pt x="0" y="233984"/>
                    </a:lnTo>
                    <a:close/>
                  </a:path>
                </a:pathLst>
              </a:custGeom>
              <a:solidFill>
                <a:srgbClr val="1979EB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0" y="-28575"/>
                <a:ext cx="597037" cy="2625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 b="1">
                    <a:solidFill>
                      <a:srgbClr val="FFFFFF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Etat</a:t>
                </a:r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5177428" y="0"/>
              <a:ext cx="2149332" cy="842341"/>
              <a:chOff x="0" y="0"/>
              <a:chExt cx="597037" cy="233984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597037" cy="233984"/>
              </a:xfrm>
              <a:custGeom>
                <a:avLst/>
                <a:gdLst/>
                <a:ahLst/>
                <a:cxnLst/>
                <a:rect l="l" t="t" r="r" b="b"/>
                <a:pathLst>
                  <a:path w="597037" h="233984">
                    <a:moveTo>
                      <a:pt x="0" y="0"/>
                    </a:moveTo>
                    <a:lnTo>
                      <a:pt x="597037" y="0"/>
                    </a:lnTo>
                    <a:lnTo>
                      <a:pt x="597037" y="233984"/>
                    </a:lnTo>
                    <a:lnTo>
                      <a:pt x="0" y="233984"/>
                    </a:lnTo>
                    <a:close/>
                  </a:path>
                </a:pathLst>
              </a:custGeom>
              <a:solidFill>
                <a:srgbClr val="1979EB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-28575"/>
                <a:ext cx="597037" cy="2625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 b="1">
                    <a:solidFill>
                      <a:srgbClr val="FFFFFF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Osoba</a:t>
                </a:r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>
              <a:off x="0" y="0"/>
              <a:ext cx="752992" cy="842341"/>
              <a:chOff x="0" y="0"/>
              <a:chExt cx="209164" cy="233984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209164" cy="233984"/>
              </a:xfrm>
              <a:custGeom>
                <a:avLst/>
                <a:gdLst/>
                <a:ahLst/>
                <a:cxnLst/>
                <a:rect l="l" t="t" r="r" b="b"/>
                <a:pathLst>
                  <a:path w="209164" h="233984">
                    <a:moveTo>
                      <a:pt x="0" y="0"/>
                    </a:moveTo>
                    <a:lnTo>
                      <a:pt x="209164" y="0"/>
                    </a:lnTo>
                    <a:lnTo>
                      <a:pt x="209164" y="233984"/>
                    </a:lnTo>
                    <a:lnTo>
                      <a:pt x="0" y="233984"/>
                    </a:lnTo>
                    <a:close/>
                  </a:path>
                </a:pathLst>
              </a:custGeom>
              <a:solidFill>
                <a:srgbClr val="1979EB"/>
              </a:solidFill>
            </p:spPr>
          </p:sp>
          <p:sp>
            <p:nvSpPr>
              <p:cNvPr id="68" name="TextBox 68"/>
              <p:cNvSpPr txBox="1"/>
              <p:nvPr/>
            </p:nvSpPr>
            <p:spPr>
              <a:xfrm>
                <a:off x="0" y="-28575"/>
                <a:ext cx="209164" cy="2625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 b="1">
                    <a:solidFill>
                      <a:srgbClr val="FFFFFF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LP.</a:t>
                </a:r>
              </a:p>
            </p:txBody>
          </p:sp>
        </p:grpSp>
      </p:grpSp>
      <p:sp>
        <p:nvSpPr>
          <p:cNvPr id="69" name="TextBox 69"/>
          <p:cNvSpPr txBox="1"/>
          <p:nvPr/>
        </p:nvSpPr>
        <p:spPr>
          <a:xfrm>
            <a:off x="9328237" y="6798978"/>
            <a:ext cx="27296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10.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31520" y="2048001"/>
            <a:ext cx="565635" cy="66660"/>
          </a:xfrm>
          <a:prstGeom prst="rect">
            <a:avLst/>
          </a:prstGeom>
          <a:solidFill>
            <a:srgbClr val="193970"/>
          </a:solidFill>
        </p:spPr>
      </p:sp>
      <p:sp>
        <p:nvSpPr>
          <p:cNvPr id="3" name="TextBox 3"/>
          <p:cNvSpPr txBox="1"/>
          <p:nvPr/>
        </p:nvSpPr>
        <p:spPr>
          <a:xfrm>
            <a:off x="731520" y="2202416"/>
            <a:ext cx="5504595" cy="281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6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(stan na 31.08.2024 r.)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1520" y="733551"/>
            <a:ext cx="8290560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79"/>
              </a:lnSpc>
            </a:pPr>
            <a:r>
              <a:rPr lang="en-US" sz="3899" b="1">
                <a:solidFill>
                  <a:srgbClr val="19397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PRACOWNICY ADMINISTRACJI </a:t>
            </a:r>
          </a:p>
          <a:p>
            <a:pPr algn="just">
              <a:lnSpc>
                <a:spcPts val="4679"/>
              </a:lnSpc>
            </a:pPr>
            <a:r>
              <a:rPr lang="en-US" sz="3899" b="1">
                <a:solidFill>
                  <a:srgbClr val="19397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i obsługi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203615" y="2754384"/>
            <a:ext cx="7346371" cy="3938056"/>
            <a:chOff x="0" y="0"/>
            <a:chExt cx="9795161" cy="5250741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4377683"/>
              <a:ext cx="4306409" cy="873058"/>
              <a:chOff x="0" y="0"/>
              <a:chExt cx="1196225" cy="24251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196225" cy="242516"/>
              </a:xfrm>
              <a:custGeom>
                <a:avLst/>
                <a:gdLst/>
                <a:ahLst/>
                <a:cxnLst/>
                <a:rect l="l" t="t" r="r" b="b"/>
                <a:pathLst>
                  <a:path w="1196225" h="242516">
                    <a:moveTo>
                      <a:pt x="0" y="0"/>
                    </a:moveTo>
                    <a:lnTo>
                      <a:pt x="1196225" y="0"/>
                    </a:lnTo>
                    <a:lnTo>
                      <a:pt x="1196225" y="242516"/>
                    </a:lnTo>
                    <a:lnTo>
                      <a:pt x="0" y="24251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1196225" cy="2710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Razem</a:t>
                </a: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344509" y="4377683"/>
              <a:ext cx="2724190" cy="873058"/>
              <a:chOff x="0" y="0"/>
              <a:chExt cx="756720" cy="24251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756720" cy="242516"/>
              </a:xfrm>
              <a:custGeom>
                <a:avLst/>
                <a:gdLst/>
                <a:ahLst/>
                <a:cxnLst/>
                <a:rect l="l" t="t" r="r" b="b"/>
                <a:pathLst>
                  <a:path w="756720" h="242516">
                    <a:moveTo>
                      <a:pt x="0" y="0"/>
                    </a:moveTo>
                    <a:lnTo>
                      <a:pt x="756720" y="0"/>
                    </a:lnTo>
                    <a:lnTo>
                      <a:pt x="756720" y="242516"/>
                    </a:lnTo>
                    <a:lnTo>
                      <a:pt x="0" y="24251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756720" cy="2710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7,8</a:t>
                </a: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7102975" y="4377683"/>
              <a:ext cx="2692186" cy="873058"/>
              <a:chOff x="0" y="0"/>
              <a:chExt cx="747829" cy="24251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747829" cy="242516"/>
              </a:xfrm>
              <a:custGeom>
                <a:avLst/>
                <a:gdLst/>
                <a:ahLst/>
                <a:cxnLst/>
                <a:rect l="l" t="t" r="r" b="b"/>
                <a:pathLst>
                  <a:path w="747829" h="242516">
                    <a:moveTo>
                      <a:pt x="0" y="0"/>
                    </a:moveTo>
                    <a:lnTo>
                      <a:pt x="747829" y="0"/>
                    </a:lnTo>
                    <a:lnTo>
                      <a:pt x="747829" y="242516"/>
                    </a:lnTo>
                    <a:lnTo>
                      <a:pt x="0" y="24251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747829" cy="2710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9*</a:t>
                </a:r>
              </a:p>
              <a:p>
                <a:pPr algn="ctr">
                  <a:lnSpc>
                    <a:spcPts val="1260"/>
                  </a:lnSpc>
                </a:pPr>
                <a:r>
                  <a:rPr lang="en-US" sz="9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* dwie osoby pełnią dwa stanowiska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1722"/>
              <a:ext cx="9795161" cy="794075"/>
              <a:chOff x="0" y="0"/>
              <a:chExt cx="2720878" cy="22057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720878" cy="220576"/>
              </a:xfrm>
              <a:custGeom>
                <a:avLst/>
                <a:gdLst/>
                <a:ahLst/>
                <a:cxnLst/>
                <a:rect l="l" t="t" r="r" b="b"/>
                <a:pathLst>
                  <a:path w="2720878" h="220576">
                    <a:moveTo>
                      <a:pt x="0" y="0"/>
                    </a:moveTo>
                    <a:lnTo>
                      <a:pt x="2720878" y="0"/>
                    </a:lnTo>
                    <a:lnTo>
                      <a:pt x="2720878" y="220576"/>
                    </a:lnTo>
                    <a:lnTo>
                      <a:pt x="0" y="220576"/>
                    </a:lnTo>
                    <a:close/>
                  </a:path>
                </a:pathLst>
              </a:custGeom>
              <a:solidFill>
                <a:srgbClr val="4968D0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2720878" cy="2491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992968" y="841964"/>
              <a:ext cx="3313441" cy="476373"/>
              <a:chOff x="0" y="0"/>
              <a:chExt cx="920400" cy="132326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920400" cy="132326"/>
              </a:xfrm>
              <a:custGeom>
                <a:avLst/>
                <a:gdLst/>
                <a:ahLst/>
                <a:cxnLst/>
                <a:rect l="l" t="t" r="r" b="b"/>
                <a:pathLst>
                  <a:path w="920400" h="132326">
                    <a:moveTo>
                      <a:pt x="0" y="0"/>
                    </a:moveTo>
                    <a:lnTo>
                      <a:pt x="920400" y="0"/>
                    </a:lnTo>
                    <a:lnTo>
                      <a:pt x="920400" y="132326"/>
                    </a:lnTo>
                    <a:lnTo>
                      <a:pt x="0" y="132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920400" cy="1609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Główny Księgowy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344509" y="841964"/>
              <a:ext cx="2724190" cy="476373"/>
              <a:chOff x="0" y="0"/>
              <a:chExt cx="756720" cy="13232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756720" cy="132326"/>
              </a:xfrm>
              <a:custGeom>
                <a:avLst/>
                <a:gdLst/>
                <a:ahLst/>
                <a:cxnLst/>
                <a:rect l="l" t="t" r="r" b="b"/>
                <a:pathLst>
                  <a:path w="756720" h="132326">
                    <a:moveTo>
                      <a:pt x="0" y="0"/>
                    </a:moveTo>
                    <a:lnTo>
                      <a:pt x="756720" y="0"/>
                    </a:lnTo>
                    <a:lnTo>
                      <a:pt x="756720" y="132326"/>
                    </a:lnTo>
                    <a:lnTo>
                      <a:pt x="0" y="132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756720" cy="1609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7102975" y="841964"/>
              <a:ext cx="2692186" cy="476373"/>
              <a:chOff x="0" y="0"/>
              <a:chExt cx="747829" cy="13232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747829" cy="132326"/>
              </a:xfrm>
              <a:custGeom>
                <a:avLst/>
                <a:gdLst/>
                <a:ahLst/>
                <a:cxnLst/>
                <a:rect l="l" t="t" r="r" b="b"/>
                <a:pathLst>
                  <a:path w="747829" h="132326">
                    <a:moveTo>
                      <a:pt x="0" y="0"/>
                    </a:moveTo>
                    <a:lnTo>
                      <a:pt x="747829" y="0"/>
                    </a:lnTo>
                    <a:lnTo>
                      <a:pt x="747829" y="132326"/>
                    </a:lnTo>
                    <a:lnTo>
                      <a:pt x="0" y="132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747829" cy="1609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841964"/>
              <a:ext cx="954868" cy="476373"/>
              <a:chOff x="0" y="0"/>
              <a:chExt cx="265241" cy="132326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65241" cy="132326"/>
              </a:xfrm>
              <a:custGeom>
                <a:avLst/>
                <a:gdLst/>
                <a:ahLst/>
                <a:cxnLst/>
                <a:rect l="l" t="t" r="r" b="b"/>
                <a:pathLst>
                  <a:path w="265241" h="132326">
                    <a:moveTo>
                      <a:pt x="0" y="0"/>
                    </a:moveTo>
                    <a:lnTo>
                      <a:pt x="265241" y="0"/>
                    </a:lnTo>
                    <a:lnTo>
                      <a:pt x="265241" y="132326"/>
                    </a:lnTo>
                    <a:lnTo>
                      <a:pt x="0" y="132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265241" cy="1609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1.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992968" y="1347067"/>
              <a:ext cx="3313441" cy="476373"/>
              <a:chOff x="0" y="0"/>
              <a:chExt cx="920400" cy="132326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920400" cy="132326"/>
              </a:xfrm>
              <a:custGeom>
                <a:avLst/>
                <a:gdLst/>
                <a:ahLst/>
                <a:cxnLst/>
                <a:rect l="l" t="t" r="r" b="b"/>
                <a:pathLst>
                  <a:path w="920400" h="132326">
                    <a:moveTo>
                      <a:pt x="0" y="0"/>
                    </a:moveTo>
                    <a:lnTo>
                      <a:pt x="920400" y="0"/>
                    </a:lnTo>
                    <a:lnTo>
                      <a:pt x="920400" y="132326"/>
                    </a:lnTo>
                    <a:lnTo>
                      <a:pt x="0" y="132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920400" cy="1609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Samodzielny Referent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344509" y="1347067"/>
              <a:ext cx="2724190" cy="476373"/>
              <a:chOff x="0" y="0"/>
              <a:chExt cx="756720" cy="132326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756720" cy="132326"/>
              </a:xfrm>
              <a:custGeom>
                <a:avLst/>
                <a:gdLst/>
                <a:ahLst/>
                <a:cxnLst/>
                <a:rect l="l" t="t" r="r" b="b"/>
                <a:pathLst>
                  <a:path w="756720" h="132326">
                    <a:moveTo>
                      <a:pt x="0" y="0"/>
                    </a:moveTo>
                    <a:lnTo>
                      <a:pt x="756720" y="0"/>
                    </a:lnTo>
                    <a:lnTo>
                      <a:pt x="756720" y="132326"/>
                    </a:lnTo>
                    <a:lnTo>
                      <a:pt x="0" y="132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756720" cy="1609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</a:t>
                </a: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7102975" y="1347067"/>
              <a:ext cx="2692186" cy="476373"/>
              <a:chOff x="0" y="0"/>
              <a:chExt cx="747829" cy="132326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747829" cy="132326"/>
              </a:xfrm>
              <a:custGeom>
                <a:avLst/>
                <a:gdLst/>
                <a:ahLst/>
                <a:cxnLst/>
                <a:rect l="l" t="t" r="r" b="b"/>
                <a:pathLst>
                  <a:path w="747829" h="132326">
                    <a:moveTo>
                      <a:pt x="0" y="0"/>
                    </a:moveTo>
                    <a:lnTo>
                      <a:pt x="747829" y="0"/>
                    </a:lnTo>
                    <a:lnTo>
                      <a:pt x="747829" y="132326"/>
                    </a:lnTo>
                    <a:lnTo>
                      <a:pt x="0" y="132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28575"/>
                <a:ext cx="747829" cy="1609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</a:t>
                </a: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0" y="1347067"/>
              <a:ext cx="954868" cy="476373"/>
              <a:chOff x="0" y="0"/>
              <a:chExt cx="265241" cy="13232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265241" cy="132326"/>
              </a:xfrm>
              <a:custGeom>
                <a:avLst/>
                <a:gdLst/>
                <a:ahLst/>
                <a:cxnLst/>
                <a:rect l="l" t="t" r="r" b="b"/>
                <a:pathLst>
                  <a:path w="265241" h="132326">
                    <a:moveTo>
                      <a:pt x="0" y="0"/>
                    </a:moveTo>
                    <a:lnTo>
                      <a:pt x="265241" y="0"/>
                    </a:lnTo>
                    <a:lnTo>
                      <a:pt x="265241" y="132326"/>
                    </a:lnTo>
                    <a:lnTo>
                      <a:pt x="0" y="132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28575"/>
                <a:ext cx="265241" cy="1609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2.</a:t>
                </a: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992968" y="1852170"/>
              <a:ext cx="3313441" cy="476373"/>
              <a:chOff x="0" y="0"/>
              <a:chExt cx="920400" cy="132326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920400" cy="132326"/>
              </a:xfrm>
              <a:custGeom>
                <a:avLst/>
                <a:gdLst/>
                <a:ahLst/>
                <a:cxnLst/>
                <a:rect l="l" t="t" r="r" b="b"/>
                <a:pathLst>
                  <a:path w="920400" h="132326">
                    <a:moveTo>
                      <a:pt x="0" y="0"/>
                    </a:moveTo>
                    <a:lnTo>
                      <a:pt x="920400" y="0"/>
                    </a:lnTo>
                    <a:lnTo>
                      <a:pt x="920400" y="132326"/>
                    </a:lnTo>
                    <a:lnTo>
                      <a:pt x="0" y="132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28575"/>
                <a:ext cx="920400" cy="1609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Starszy Referent</a:t>
                </a: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4344509" y="1852170"/>
              <a:ext cx="2724190" cy="476373"/>
              <a:chOff x="0" y="0"/>
              <a:chExt cx="756720" cy="132326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756720" cy="132326"/>
              </a:xfrm>
              <a:custGeom>
                <a:avLst/>
                <a:gdLst/>
                <a:ahLst/>
                <a:cxnLst/>
                <a:rect l="l" t="t" r="r" b="b"/>
                <a:pathLst>
                  <a:path w="756720" h="132326">
                    <a:moveTo>
                      <a:pt x="0" y="0"/>
                    </a:moveTo>
                    <a:lnTo>
                      <a:pt x="756720" y="0"/>
                    </a:lnTo>
                    <a:lnTo>
                      <a:pt x="756720" y="132326"/>
                    </a:lnTo>
                    <a:lnTo>
                      <a:pt x="0" y="132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28575"/>
                <a:ext cx="756720" cy="1609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1,5</a:t>
                </a:r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7102975" y="1852170"/>
              <a:ext cx="2692186" cy="476373"/>
              <a:chOff x="0" y="0"/>
              <a:chExt cx="747829" cy="132326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747829" cy="132326"/>
              </a:xfrm>
              <a:custGeom>
                <a:avLst/>
                <a:gdLst/>
                <a:ahLst/>
                <a:cxnLst/>
                <a:rect l="l" t="t" r="r" b="b"/>
                <a:pathLst>
                  <a:path w="747829" h="132326">
                    <a:moveTo>
                      <a:pt x="0" y="0"/>
                    </a:moveTo>
                    <a:lnTo>
                      <a:pt x="747829" y="0"/>
                    </a:lnTo>
                    <a:lnTo>
                      <a:pt x="747829" y="132326"/>
                    </a:lnTo>
                    <a:lnTo>
                      <a:pt x="0" y="132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28575"/>
                <a:ext cx="747829" cy="1609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</a:t>
                </a:r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0" y="1852170"/>
              <a:ext cx="954868" cy="476373"/>
              <a:chOff x="0" y="0"/>
              <a:chExt cx="265241" cy="132326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265241" cy="132326"/>
              </a:xfrm>
              <a:custGeom>
                <a:avLst/>
                <a:gdLst/>
                <a:ahLst/>
                <a:cxnLst/>
                <a:rect l="l" t="t" r="r" b="b"/>
                <a:pathLst>
                  <a:path w="265241" h="132326">
                    <a:moveTo>
                      <a:pt x="0" y="0"/>
                    </a:moveTo>
                    <a:lnTo>
                      <a:pt x="265241" y="0"/>
                    </a:lnTo>
                    <a:lnTo>
                      <a:pt x="265241" y="132326"/>
                    </a:lnTo>
                    <a:lnTo>
                      <a:pt x="0" y="132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28575"/>
                <a:ext cx="265241" cy="1609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3.</a:t>
                </a:r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992968" y="0"/>
              <a:ext cx="3287532" cy="794075"/>
              <a:chOff x="0" y="0"/>
              <a:chExt cx="913203" cy="220576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913203" cy="220576"/>
              </a:xfrm>
              <a:custGeom>
                <a:avLst/>
                <a:gdLst/>
                <a:ahLst/>
                <a:cxnLst/>
                <a:rect l="l" t="t" r="r" b="b"/>
                <a:pathLst>
                  <a:path w="913203" h="220576">
                    <a:moveTo>
                      <a:pt x="0" y="0"/>
                    </a:moveTo>
                    <a:lnTo>
                      <a:pt x="913203" y="0"/>
                    </a:lnTo>
                    <a:lnTo>
                      <a:pt x="913203" y="220576"/>
                    </a:lnTo>
                    <a:lnTo>
                      <a:pt x="0" y="220576"/>
                    </a:lnTo>
                    <a:close/>
                  </a:path>
                </a:pathLst>
              </a:custGeom>
              <a:solidFill>
                <a:srgbClr val="1979EB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28575"/>
                <a:ext cx="913203" cy="2491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 b="1">
                    <a:solidFill>
                      <a:srgbClr val="FFFFFF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Stanowisko</a:t>
                </a:r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4328507" y="0"/>
              <a:ext cx="2708188" cy="794075"/>
              <a:chOff x="0" y="0"/>
              <a:chExt cx="752274" cy="220576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752274" cy="220576"/>
              </a:xfrm>
              <a:custGeom>
                <a:avLst/>
                <a:gdLst/>
                <a:ahLst/>
                <a:cxnLst/>
                <a:rect l="l" t="t" r="r" b="b"/>
                <a:pathLst>
                  <a:path w="752274" h="220576">
                    <a:moveTo>
                      <a:pt x="0" y="0"/>
                    </a:moveTo>
                    <a:lnTo>
                      <a:pt x="752274" y="0"/>
                    </a:lnTo>
                    <a:lnTo>
                      <a:pt x="752274" y="220576"/>
                    </a:lnTo>
                    <a:lnTo>
                      <a:pt x="0" y="220576"/>
                    </a:lnTo>
                    <a:close/>
                  </a:path>
                </a:pathLst>
              </a:custGeom>
              <a:solidFill>
                <a:srgbClr val="1979EB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0" y="-28575"/>
                <a:ext cx="752274" cy="2491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 b="1">
                    <a:solidFill>
                      <a:srgbClr val="FFFFFF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Etat</a:t>
                </a:r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7086973" y="0"/>
              <a:ext cx="2708188" cy="794075"/>
              <a:chOff x="0" y="0"/>
              <a:chExt cx="752274" cy="220576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752274" cy="220576"/>
              </a:xfrm>
              <a:custGeom>
                <a:avLst/>
                <a:gdLst/>
                <a:ahLst/>
                <a:cxnLst/>
                <a:rect l="l" t="t" r="r" b="b"/>
                <a:pathLst>
                  <a:path w="752274" h="220576">
                    <a:moveTo>
                      <a:pt x="0" y="0"/>
                    </a:moveTo>
                    <a:lnTo>
                      <a:pt x="752274" y="0"/>
                    </a:lnTo>
                    <a:lnTo>
                      <a:pt x="752274" y="220576"/>
                    </a:lnTo>
                    <a:lnTo>
                      <a:pt x="0" y="220576"/>
                    </a:lnTo>
                    <a:close/>
                  </a:path>
                </a:pathLst>
              </a:custGeom>
              <a:solidFill>
                <a:srgbClr val="1979EB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0" y="-28575"/>
                <a:ext cx="752274" cy="2491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 b="1">
                    <a:solidFill>
                      <a:srgbClr val="FFFFFF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Osoba</a:t>
                </a:r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0" y="0"/>
              <a:ext cx="932778" cy="794075"/>
              <a:chOff x="0" y="0"/>
              <a:chExt cx="259105" cy="220576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259105" cy="220576"/>
              </a:xfrm>
              <a:custGeom>
                <a:avLst/>
                <a:gdLst/>
                <a:ahLst/>
                <a:cxnLst/>
                <a:rect l="l" t="t" r="r" b="b"/>
                <a:pathLst>
                  <a:path w="259105" h="220576">
                    <a:moveTo>
                      <a:pt x="0" y="0"/>
                    </a:moveTo>
                    <a:lnTo>
                      <a:pt x="259105" y="0"/>
                    </a:lnTo>
                    <a:lnTo>
                      <a:pt x="259105" y="220576"/>
                    </a:lnTo>
                    <a:lnTo>
                      <a:pt x="0" y="220576"/>
                    </a:lnTo>
                    <a:close/>
                  </a:path>
                </a:pathLst>
              </a:custGeom>
              <a:solidFill>
                <a:srgbClr val="1979EB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-28575"/>
                <a:ext cx="259105" cy="2491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 b="1">
                    <a:solidFill>
                      <a:srgbClr val="FFFFFF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LP.</a:t>
                </a:r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>
              <a:off x="992968" y="2357272"/>
              <a:ext cx="3313441" cy="476373"/>
              <a:chOff x="0" y="0"/>
              <a:chExt cx="920400" cy="132326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920400" cy="132326"/>
              </a:xfrm>
              <a:custGeom>
                <a:avLst/>
                <a:gdLst/>
                <a:ahLst/>
                <a:cxnLst/>
                <a:rect l="l" t="t" r="r" b="b"/>
                <a:pathLst>
                  <a:path w="920400" h="132326">
                    <a:moveTo>
                      <a:pt x="0" y="0"/>
                    </a:moveTo>
                    <a:lnTo>
                      <a:pt x="920400" y="0"/>
                    </a:lnTo>
                    <a:lnTo>
                      <a:pt x="920400" y="132326"/>
                    </a:lnTo>
                    <a:lnTo>
                      <a:pt x="0" y="132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8" name="TextBox 68"/>
              <p:cNvSpPr txBox="1"/>
              <p:nvPr/>
            </p:nvSpPr>
            <p:spPr>
              <a:xfrm>
                <a:off x="0" y="-28575"/>
                <a:ext cx="920400" cy="1609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Referent</a:t>
                </a:r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>
              <a:off x="4344509" y="2357272"/>
              <a:ext cx="2724190" cy="476373"/>
              <a:chOff x="0" y="0"/>
              <a:chExt cx="756720" cy="132326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756720" cy="132326"/>
              </a:xfrm>
              <a:custGeom>
                <a:avLst/>
                <a:gdLst/>
                <a:ahLst/>
                <a:cxnLst/>
                <a:rect l="l" t="t" r="r" b="b"/>
                <a:pathLst>
                  <a:path w="756720" h="132326">
                    <a:moveTo>
                      <a:pt x="0" y="0"/>
                    </a:moveTo>
                    <a:lnTo>
                      <a:pt x="756720" y="0"/>
                    </a:lnTo>
                    <a:lnTo>
                      <a:pt x="756720" y="132326"/>
                    </a:lnTo>
                    <a:lnTo>
                      <a:pt x="0" y="132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0" y="-28575"/>
                <a:ext cx="756720" cy="1609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</a:t>
                </a:r>
              </a:p>
            </p:txBody>
          </p:sp>
        </p:grpSp>
        <p:grpSp>
          <p:nvGrpSpPr>
            <p:cNvPr id="72" name="Group 72"/>
            <p:cNvGrpSpPr/>
            <p:nvPr/>
          </p:nvGrpSpPr>
          <p:grpSpPr>
            <a:xfrm>
              <a:off x="7102975" y="2357272"/>
              <a:ext cx="2692186" cy="476373"/>
              <a:chOff x="0" y="0"/>
              <a:chExt cx="747829" cy="132326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0" y="0"/>
                <a:ext cx="747829" cy="132326"/>
              </a:xfrm>
              <a:custGeom>
                <a:avLst/>
                <a:gdLst/>
                <a:ahLst/>
                <a:cxnLst/>
                <a:rect l="l" t="t" r="r" b="b"/>
                <a:pathLst>
                  <a:path w="747829" h="132326">
                    <a:moveTo>
                      <a:pt x="0" y="0"/>
                    </a:moveTo>
                    <a:lnTo>
                      <a:pt x="747829" y="0"/>
                    </a:lnTo>
                    <a:lnTo>
                      <a:pt x="747829" y="132326"/>
                    </a:lnTo>
                    <a:lnTo>
                      <a:pt x="0" y="132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74" name="TextBox 74"/>
              <p:cNvSpPr txBox="1"/>
              <p:nvPr/>
            </p:nvSpPr>
            <p:spPr>
              <a:xfrm>
                <a:off x="0" y="-28575"/>
                <a:ext cx="747829" cy="1609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</a:t>
                </a:r>
              </a:p>
            </p:txBody>
          </p:sp>
        </p:grpSp>
        <p:grpSp>
          <p:nvGrpSpPr>
            <p:cNvPr id="75" name="Group 75"/>
            <p:cNvGrpSpPr/>
            <p:nvPr/>
          </p:nvGrpSpPr>
          <p:grpSpPr>
            <a:xfrm>
              <a:off x="0" y="2357272"/>
              <a:ext cx="954868" cy="476373"/>
              <a:chOff x="0" y="0"/>
              <a:chExt cx="265241" cy="132326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265241" cy="132326"/>
              </a:xfrm>
              <a:custGeom>
                <a:avLst/>
                <a:gdLst/>
                <a:ahLst/>
                <a:cxnLst/>
                <a:rect l="l" t="t" r="r" b="b"/>
                <a:pathLst>
                  <a:path w="265241" h="132326">
                    <a:moveTo>
                      <a:pt x="0" y="0"/>
                    </a:moveTo>
                    <a:lnTo>
                      <a:pt x="265241" y="0"/>
                    </a:lnTo>
                    <a:lnTo>
                      <a:pt x="265241" y="132326"/>
                    </a:lnTo>
                    <a:lnTo>
                      <a:pt x="0" y="132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77" name="TextBox 77"/>
              <p:cNvSpPr txBox="1"/>
              <p:nvPr/>
            </p:nvSpPr>
            <p:spPr>
              <a:xfrm>
                <a:off x="0" y="-28575"/>
                <a:ext cx="265241" cy="1609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4.</a:t>
                </a:r>
              </a:p>
            </p:txBody>
          </p:sp>
        </p:grpSp>
        <p:grpSp>
          <p:nvGrpSpPr>
            <p:cNvPr id="78" name="Group 78"/>
            <p:cNvGrpSpPr/>
            <p:nvPr/>
          </p:nvGrpSpPr>
          <p:grpSpPr>
            <a:xfrm>
              <a:off x="1008971" y="2862375"/>
              <a:ext cx="3297439" cy="476373"/>
              <a:chOff x="0" y="0"/>
              <a:chExt cx="915955" cy="132326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915955" cy="132326"/>
              </a:xfrm>
              <a:custGeom>
                <a:avLst/>
                <a:gdLst/>
                <a:ahLst/>
                <a:cxnLst/>
                <a:rect l="l" t="t" r="r" b="b"/>
                <a:pathLst>
                  <a:path w="915955" h="132326">
                    <a:moveTo>
                      <a:pt x="0" y="0"/>
                    </a:moveTo>
                    <a:lnTo>
                      <a:pt x="915955" y="0"/>
                    </a:lnTo>
                    <a:lnTo>
                      <a:pt x="915955" y="132326"/>
                    </a:lnTo>
                    <a:lnTo>
                      <a:pt x="0" y="132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80" name="TextBox 80"/>
              <p:cNvSpPr txBox="1"/>
              <p:nvPr/>
            </p:nvSpPr>
            <p:spPr>
              <a:xfrm>
                <a:off x="0" y="-28575"/>
                <a:ext cx="915955" cy="1609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Sekretarka</a:t>
                </a:r>
              </a:p>
            </p:txBody>
          </p:sp>
        </p:grpSp>
        <p:grpSp>
          <p:nvGrpSpPr>
            <p:cNvPr id="81" name="Group 81"/>
            <p:cNvGrpSpPr/>
            <p:nvPr/>
          </p:nvGrpSpPr>
          <p:grpSpPr>
            <a:xfrm>
              <a:off x="4344509" y="2862375"/>
              <a:ext cx="2724190" cy="476373"/>
              <a:chOff x="0" y="0"/>
              <a:chExt cx="756720" cy="132326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756720" cy="132326"/>
              </a:xfrm>
              <a:custGeom>
                <a:avLst/>
                <a:gdLst/>
                <a:ahLst/>
                <a:cxnLst/>
                <a:rect l="l" t="t" r="r" b="b"/>
                <a:pathLst>
                  <a:path w="756720" h="132326">
                    <a:moveTo>
                      <a:pt x="0" y="0"/>
                    </a:moveTo>
                    <a:lnTo>
                      <a:pt x="756720" y="0"/>
                    </a:lnTo>
                    <a:lnTo>
                      <a:pt x="756720" y="132326"/>
                    </a:lnTo>
                    <a:lnTo>
                      <a:pt x="0" y="132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83" name="TextBox 83"/>
              <p:cNvSpPr txBox="1"/>
              <p:nvPr/>
            </p:nvSpPr>
            <p:spPr>
              <a:xfrm>
                <a:off x="0" y="-28575"/>
                <a:ext cx="756720" cy="1609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1,5</a:t>
                </a:r>
              </a:p>
            </p:txBody>
          </p:sp>
        </p:grpSp>
        <p:grpSp>
          <p:nvGrpSpPr>
            <p:cNvPr id="84" name="Group 84"/>
            <p:cNvGrpSpPr/>
            <p:nvPr/>
          </p:nvGrpSpPr>
          <p:grpSpPr>
            <a:xfrm>
              <a:off x="7102975" y="2862375"/>
              <a:ext cx="2692186" cy="476373"/>
              <a:chOff x="0" y="0"/>
              <a:chExt cx="747829" cy="132326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747829" cy="132326"/>
              </a:xfrm>
              <a:custGeom>
                <a:avLst/>
                <a:gdLst/>
                <a:ahLst/>
                <a:cxnLst/>
                <a:rect l="l" t="t" r="r" b="b"/>
                <a:pathLst>
                  <a:path w="747829" h="132326">
                    <a:moveTo>
                      <a:pt x="0" y="0"/>
                    </a:moveTo>
                    <a:lnTo>
                      <a:pt x="747829" y="0"/>
                    </a:lnTo>
                    <a:lnTo>
                      <a:pt x="747829" y="132326"/>
                    </a:lnTo>
                    <a:lnTo>
                      <a:pt x="0" y="132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86" name="TextBox 86"/>
              <p:cNvSpPr txBox="1"/>
              <p:nvPr/>
            </p:nvSpPr>
            <p:spPr>
              <a:xfrm>
                <a:off x="0" y="-28575"/>
                <a:ext cx="747829" cy="1609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</a:t>
                </a:r>
              </a:p>
            </p:txBody>
          </p:sp>
        </p:grpSp>
        <p:grpSp>
          <p:nvGrpSpPr>
            <p:cNvPr id="87" name="Group 87"/>
            <p:cNvGrpSpPr/>
            <p:nvPr/>
          </p:nvGrpSpPr>
          <p:grpSpPr>
            <a:xfrm>
              <a:off x="0" y="2862375"/>
              <a:ext cx="970871" cy="476373"/>
              <a:chOff x="0" y="0"/>
              <a:chExt cx="269686" cy="132326"/>
            </a:xfrm>
          </p:grpSpPr>
          <p:sp>
            <p:nvSpPr>
              <p:cNvPr id="88" name="Freeform 88"/>
              <p:cNvSpPr/>
              <p:nvPr/>
            </p:nvSpPr>
            <p:spPr>
              <a:xfrm>
                <a:off x="0" y="0"/>
                <a:ext cx="269686" cy="132326"/>
              </a:xfrm>
              <a:custGeom>
                <a:avLst/>
                <a:gdLst/>
                <a:ahLst/>
                <a:cxnLst/>
                <a:rect l="l" t="t" r="r" b="b"/>
                <a:pathLst>
                  <a:path w="269686" h="132326">
                    <a:moveTo>
                      <a:pt x="0" y="0"/>
                    </a:moveTo>
                    <a:lnTo>
                      <a:pt x="269686" y="0"/>
                    </a:lnTo>
                    <a:lnTo>
                      <a:pt x="269686" y="132326"/>
                    </a:lnTo>
                    <a:lnTo>
                      <a:pt x="0" y="132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89" name="TextBox 89"/>
              <p:cNvSpPr txBox="1"/>
              <p:nvPr/>
            </p:nvSpPr>
            <p:spPr>
              <a:xfrm>
                <a:off x="0" y="-28575"/>
                <a:ext cx="269686" cy="1609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5.</a:t>
                </a:r>
              </a:p>
            </p:txBody>
          </p:sp>
        </p:grpSp>
        <p:grpSp>
          <p:nvGrpSpPr>
            <p:cNvPr id="90" name="Group 90"/>
            <p:cNvGrpSpPr/>
            <p:nvPr/>
          </p:nvGrpSpPr>
          <p:grpSpPr>
            <a:xfrm>
              <a:off x="1008971" y="3367478"/>
              <a:ext cx="3297439" cy="476373"/>
              <a:chOff x="0" y="0"/>
              <a:chExt cx="915955" cy="132326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0" y="0"/>
                <a:ext cx="915955" cy="132326"/>
              </a:xfrm>
              <a:custGeom>
                <a:avLst/>
                <a:gdLst/>
                <a:ahLst/>
                <a:cxnLst/>
                <a:rect l="l" t="t" r="r" b="b"/>
                <a:pathLst>
                  <a:path w="915955" h="132326">
                    <a:moveTo>
                      <a:pt x="0" y="0"/>
                    </a:moveTo>
                    <a:lnTo>
                      <a:pt x="915955" y="0"/>
                    </a:lnTo>
                    <a:lnTo>
                      <a:pt x="915955" y="132326"/>
                    </a:lnTo>
                    <a:lnTo>
                      <a:pt x="0" y="132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92" name="TextBox 92"/>
              <p:cNvSpPr txBox="1"/>
              <p:nvPr/>
            </p:nvSpPr>
            <p:spPr>
              <a:xfrm>
                <a:off x="0" y="-28575"/>
                <a:ext cx="915955" cy="1609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Pomoc administracyjna</a:t>
                </a:r>
              </a:p>
            </p:txBody>
          </p:sp>
        </p:grpSp>
        <p:grpSp>
          <p:nvGrpSpPr>
            <p:cNvPr id="93" name="Group 93"/>
            <p:cNvGrpSpPr/>
            <p:nvPr/>
          </p:nvGrpSpPr>
          <p:grpSpPr>
            <a:xfrm>
              <a:off x="4344509" y="3367478"/>
              <a:ext cx="2724190" cy="476373"/>
              <a:chOff x="0" y="0"/>
              <a:chExt cx="756720" cy="132326"/>
            </a:xfrm>
          </p:grpSpPr>
          <p:sp>
            <p:nvSpPr>
              <p:cNvPr id="94" name="Freeform 94"/>
              <p:cNvSpPr/>
              <p:nvPr/>
            </p:nvSpPr>
            <p:spPr>
              <a:xfrm>
                <a:off x="0" y="0"/>
                <a:ext cx="756720" cy="132326"/>
              </a:xfrm>
              <a:custGeom>
                <a:avLst/>
                <a:gdLst/>
                <a:ahLst/>
                <a:cxnLst/>
                <a:rect l="l" t="t" r="r" b="b"/>
                <a:pathLst>
                  <a:path w="756720" h="132326">
                    <a:moveTo>
                      <a:pt x="0" y="0"/>
                    </a:moveTo>
                    <a:lnTo>
                      <a:pt x="756720" y="0"/>
                    </a:lnTo>
                    <a:lnTo>
                      <a:pt x="756720" y="132326"/>
                    </a:lnTo>
                    <a:lnTo>
                      <a:pt x="0" y="132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95" name="TextBox 95"/>
              <p:cNvSpPr txBox="1"/>
              <p:nvPr/>
            </p:nvSpPr>
            <p:spPr>
              <a:xfrm>
                <a:off x="0" y="-28575"/>
                <a:ext cx="756720" cy="1609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</a:t>
                </a:r>
              </a:p>
            </p:txBody>
          </p:sp>
        </p:grpSp>
        <p:grpSp>
          <p:nvGrpSpPr>
            <p:cNvPr id="96" name="Group 96"/>
            <p:cNvGrpSpPr/>
            <p:nvPr/>
          </p:nvGrpSpPr>
          <p:grpSpPr>
            <a:xfrm>
              <a:off x="7102975" y="3367478"/>
              <a:ext cx="2692186" cy="476373"/>
              <a:chOff x="0" y="0"/>
              <a:chExt cx="747829" cy="132326"/>
            </a:xfrm>
          </p:grpSpPr>
          <p:sp>
            <p:nvSpPr>
              <p:cNvPr id="97" name="Freeform 97"/>
              <p:cNvSpPr/>
              <p:nvPr/>
            </p:nvSpPr>
            <p:spPr>
              <a:xfrm>
                <a:off x="0" y="0"/>
                <a:ext cx="747829" cy="132326"/>
              </a:xfrm>
              <a:custGeom>
                <a:avLst/>
                <a:gdLst/>
                <a:ahLst/>
                <a:cxnLst/>
                <a:rect l="l" t="t" r="r" b="b"/>
                <a:pathLst>
                  <a:path w="747829" h="132326">
                    <a:moveTo>
                      <a:pt x="0" y="0"/>
                    </a:moveTo>
                    <a:lnTo>
                      <a:pt x="747829" y="0"/>
                    </a:lnTo>
                    <a:lnTo>
                      <a:pt x="747829" y="132326"/>
                    </a:lnTo>
                    <a:lnTo>
                      <a:pt x="0" y="132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98" name="TextBox 98"/>
              <p:cNvSpPr txBox="1"/>
              <p:nvPr/>
            </p:nvSpPr>
            <p:spPr>
              <a:xfrm>
                <a:off x="0" y="-28575"/>
                <a:ext cx="747829" cy="1609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</a:t>
                </a:r>
              </a:p>
            </p:txBody>
          </p:sp>
        </p:grpSp>
        <p:grpSp>
          <p:nvGrpSpPr>
            <p:cNvPr id="99" name="Group 99"/>
            <p:cNvGrpSpPr/>
            <p:nvPr/>
          </p:nvGrpSpPr>
          <p:grpSpPr>
            <a:xfrm>
              <a:off x="0" y="3367478"/>
              <a:ext cx="970871" cy="476373"/>
              <a:chOff x="0" y="0"/>
              <a:chExt cx="269686" cy="132326"/>
            </a:xfrm>
          </p:grpSpPr>
          <p:sp>
            <p:nvSpPr>
              <p:cNvPr id="100" name="Freeform 100"/>
              <p:cNvSpPr/>
              <p:nvPr/>
            </p:nvSpPr>
            <p:spPr>
              <a:xfrm>
                <a:off x="0" y="0"/>
                <a:ext cx="269686" cy="132326"/>
              </a:xfrm>
              <a:custGeom>
                <a:avLst/>
                <a:gdLst/>
                <a:ahLst/>
                <a:cxnLst/>
                <a:rect l="l" t="t" r="r" b="b"/>
                <a:pathLst>
                  <a:path w="269686" h="132326">
                    <a:moveTo>
                      <a:pt x="0" y="0"/>
                    </a:moveTo>
                    <a:lnTo>
                      <a:pt x="269686" y="0"/>
                    </a:lnTo>
                    <a:lnTo>
                      <a:pt x="269686" y="132326"/>
                    </a:lnTo>
                    <a:lnTo>
                      <a:pt x="0" y="132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01" name="TextBox 101"/>
              <p:cNvSpPr txBox="1"/>
              <p:nvPr/>
            </p:nvSpPr>
            <p:spPr>
              <a:xfrm>
                <a:off x="0" y="-28575"/>
                <a:ext cx="269686" cy="1609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6.</a:t>
                </a:r>
              </a:p>
            </p:txBody>
          </p:sp>
        </p:grpSp>
        <p:grpSp>
          <p:nvGrpSpPr>
            <p:cNvPr id="102" name="Group 102"/>
            <p:cNvGrpSpPr/>
            <p:nvPr/>
          </p:nvGrpSpPr>
          <p:grpSpPr>
            <a:xfrm>
              <a:off x="1008971" y="3872580"/>
              <a:ext cx="3297439" cy="476373"/>
              <a:chOff x="0" y="0"/>
              <a:chExt cx="915955" cy="132326"/>
            </a:xfrm>
          </p:grpSpPr>
          <p:sp>
            <p:nvSpPr>
              <p:cNvPr id="103" name="Freeform 103"/>
              <p:cNvSpPr/>
              <p:nvPr/>
            </p:nvSpPr>
            <p:spPr>
              <a:xfrm>
                <a:off x="0" y="0"/>
                <a:ext cx="915955" cy="132326"/>
              </a:xfrm>
              <a:custGeom>
                <a:avLst/>
                <a:gdLst/>
                <a:ahLst/>
                <a:cxnLst/>
                <a:rect l="l" t="t" r="r" b="b"/>
                <a:pathLst>
                  <a:path w="915955" h="132326">
                    <a:moveTo>
                      <a:pt x="0" y="0"/>
                    </a:moveTo>
                    <a:lnTo>
                      <a:pt x="915955" y="0"/>
                    </a:lnTo>
                    <a:lnTo>
                      <a:pt x="915955" y="132326"/>
                    </a:lnTo>
                    <a:lnTo>
                      <a:pt x="0" y="132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04" name="TextBox 104"/>
              <p:cNvSpPr txBox="1"/>
              <p:nvPr/>
            </p:nvSpPr>
            <p:spPr>
              <a:xfrm>
                <a:off x="0" y="-28575"/>
                <a:ext cx="915955" cy="1609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Sprzątająca </a:t>
                </a:r>
              </a:p>
            </p:txBody>
          </p:sp>
        </p:grpSp>
        <p:grpSp>
          <p:nvGrpSpPr>
            <p:cNvPr id="105" name="Group 105"/>
            <p:cNvGrpSpPr/>
            <p:nvPr/>
          </p:nvGrpSpPr>
          <p:grpSpPr>
            <a:xfrm>
              <a:off x="4344509" y="3872580"/>
              <a:ext cx="2724190" cy="476373"/>
              <a:chOff x="0" y="0"/>
              <a:chExt cx="756720" cy="132326"/>
            </a:xfrm>
          </p:grpSpPr>
          <p:sp>
            <p:nvSpPr>
              <p:cNvPr id="106" name="Freeform 106"/>
              <p:cNvSpPr/>
              <p:nvPr/>
            </p:nvSpPr>
            <p:spPr>
              <a:xfrm>
                <a:off x="0" y="0"/>
                <a:ext cx="756720" cy="132326"/>
              </a:xfrm>
              <a:custGeom>
                <a:avLst/>
                <a:gdLst/>
                <a:ahLst/>
                <a:cxnLst/>
                <a:rect l="l" t="t" r="r" b="b"/>
                <a:pathLst>
                  <a:path w="756720" h="132326">
                    <a:moveTo>
                      <a:pt x="0" y="0"/>
                    </a:moveTo>
                    <a:lnTo>
                      <a:pt x="756720" y="0"/>
                    </a:lnTo>
                    <a:lnTo>
                      <a:pt x="756720" y="132326"/>
                    </a:lnTo>
                    <a:lnTo>
                      <a:pt x="0" y="132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07" name="TextBox 107"/>
              <p:cNvSpPr txBox="1"/>
              <p:nvPr/>
            </p:nvSpPr>
            <p:spPr>
              <a:xfrm>
                <a:off x="0" y="-28575"/>
                <a:ext cx="756720" cy="1609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0,8</a:t>
                </a:r>
              </a:p>
            </p:txBody>
          </p:sp>
        </p:grpSp>
        <p:grpSp>
          <p:nvGrpSpPr>
            <p:cNvPr id="108" name="Group 108"/>
            <p:cNvGrpSpPr/>
            <p:nvPr/>
          </p:nvGrpSpPr>
          <p:grpSpPr>
            <a:xfrm>
              <a:off x="7102975" y="3872580"/>
              <a:ext cx="2692186" cy="476373"/>
              <a:chOff x="0" y="0"/>
              <a:chExt cx="747829" cy="132326"/>
            </a:xfrm>
          </p:grpSpPr>
          <p:sp>
            <p:nvSpPr>
              <p:cNvPr id="109" name="Freeform 109"/>
              <p:cNvSpPr/>
              <p:nvPr/>
            </p:nvSpPr>
            <p:spPr>
              <a:xfrm>
                <a:off x="0" y="0"/>
                <a:ext cx="747829" cy="132326"/>
              </a:xfrm>
              <a:custGeom>
                <a:avLst/>
                <a:gdLst/>
                <a:ahLst/>
                <a:cxnLst/>
                <a:rect l="l" t="t" r="r" b="b"/>
                <a:pathLst>
                  <a:path w="747829" h="132326">
                    <a:moveTo>
                      <a:pt x="0" y="0"/>
                    </a:moveTo>
                    <a:lnTo>
                      <a:pt x="747829" y="0"/>
                    </a:lnTo>
                    <a:lnTo>
                      <a:pt x="747829" y="132326"/>
                    </a:lnTo>
                    <a:lnTo>
                      <a:pt x="0" y="132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10" name="TextBox 110"/>
              <p:cNvSpPr txBox="1"/>
              <p:nvPr/>
            </p:nvSpPr>
            <p:spPr>
              <a:xfrm>
                <a:off x="0" y="-28575"/>
                <a:ext cx="747829" cy="1609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3</a:t>
                </a:r>
              </a:p>
            </p:txBody>
          </p:sp>
        </p:grpSp>
        <p:grpSp>
          <p:nvGrpSpPr>
            <p:cNvPr id="111" name="Group 111"/>
            <p:cNvGrpSpPr/>
            <p:nvPr/>
          </p:nvGrpSpPr>
          <p:grpSpPr>
            <a:xfrm>
              <a:off x="0" y="3872580"/>
              <a:ext cx="970871" cy="476373"/>
              <a:chOff x="0" y="0"/>
              <a:chExt cx="269686" cy="132326"/>
            </a:xfrm>
          </p:grpSpPr>
          <p:sp>
            <p:nvSpPr>
              <p:cNvPr id="112" name="Freeform 112"/>
              <p:cNvSpPr/>
              <p:nvPr/>
            </p:nvSpPr>
            <p:spPr>
              <a:xfrm>
                <a:off x="0" y="0"/>
                <a:ext cx="269686" cy="132326"/>
              </a:xfrm>
              <a:custGeom>
                <a:avLst/>
                <a:gdLst/>
                <a:ahLst/>
                <a:cxnLst/>
                <a:rect l="l" t="t" r="r" b="b"/>
                <a:pathLst>
                  <a:path w="269686" h="132326">
                    <a:moveTo>
                      <a:pt x="0" y="0"/>
                    </a:moveTo>
                    <a:lnTo>
                      <a:pt x="269686" y="0"/>
                    </a:lnTo>
                    <a:lnTo>
                      <a:pt x="269686" y="132326"/>
                    </a:lnTo>
                    <a:lnTo>
                      <a:pt x="0" y="132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13" name="TextBox 113"/>
              <p:cNvSpPr txBox="1"/>
              <p:nvPr/>
            </p:nvSpPr>
            <p:spPr>
              <a:xfrm>
                <a:off x="0" y="-28575"/>
                <a:ext cx="269686" cy="1609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7.</a:t>
                </a:r>
              </a:p>
            </p:txBody>
          </p:sp>
        </p:grpSp>
      </p:grpSp>
      <p:sp>
        <p:nvSpPr>
          <p:cNvPr id="114" name="TextBox 114"/>
          <p:cNvSpPr txBox="1"/>
          <p:nvPr/>
        </p:nvSpPr>
        <p:spPr>
          <a:xfrm>
            <a:off x="9360384" y="6798978"/>
            <a:ext cx="24081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11.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616766" y="4615803"/>
            <a:ext cx="663743" cy="63628"/>
          </a:xfrm>
          <a:prstGeom prst="rect">
            <a:avLst/>
          </a:prstGeom>
          <a:solidFill>
            <a:srgbClr val="193970"/>
          </a:solidFill>
        </p:spPr>
      </p:sp>
      <p:sp>
        <p:nvSpPr>
          <p:cNvPr id="3" name="TextBox 3"/>
          <p:cNvSpPr txBox="1"/>
          <p:nvPr/>
        </p:nvSpPr>
        <p:spPr>
          <a:xfrm>
            <a:off x="5616766" y="4829767"/>
            <a:ext cx="3405314" cy="1753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6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Diagnozowanie, terapia indywidualna i grupowa, psychoedukacja, doradztwo zawodowe, mediacje, interwencje w środowisku ucznia oraz działalność informacyjna.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9753600" cy="4039844"/>
            <a:chOff x="0" y="0"/>
            <a:chExt cx="13004800" cy="538645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8166" b="29666"/>
            <a:stretch>
              <a:fillRect/>
            </a:stretch>
          </p:blipFill>
          <p:spPr>
            <a:xfrm>
              <a:off x="0" y="0"/>
              <a:ext cx="13004800" cy="5386458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731520" y="4647617"/>
            <a:ext cx="4371355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 spc="169">
                <a:solidFill>
                  <a:srgbClr val="19397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ZAKRES ZADAŃ</a:t>
            </a:r>
          </a:p>
          <a:p>
            <a:pPr algn="l">
              <a:lnSpc>
                <a:spcPts val="3840"/>
              </a:lnSpc>
            </a:pPr>
            <a:r>
              <a:rPr lang="en-US" sz="3200" b="1">
                <a:solidFill>
                  <a:srgbClr val="19397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PRACOWNIKÓW</a:t>
            </a:r>
          </a:p>
          <a:p>
            <a:pPr algn="l">
              <a:lnSpc>
                <a:spcPts val="3840"/>
              </a:lnSpc>
            </a:pPr>
            <a:r>
              <a:rPr lang="en-US" sz="3200" b="1">
                <a:solidFill>
                  <a:srgbClr val="19397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PEDAGOGICZNYCH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338239" y="6798978"/>
            <a:ext cx="262961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12.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433506" cy="7315200"/>
          </a:xfrm>
          <a:prstGeom prst="rect">
            <a:avLst/>
          </a:prstGeom>
          <a:solidFill>
            <a:srgbClr val="FDCF60"/>
          </a:solidFill>
        </p:spPr>
      </p:sp>
      <p:grpSp>
        <p:nvGrpSpPr>
          <p:cNvPr id="3" name="Group 3"/>
          <p:cNvGrpSpPr/>
          <p:nvPr/>
        </p:nvGrpSpPr>
        <p:grpSpPr>
          <a:xfrm>
            <a:off x="5067620" y="883617"/>
            <a:ext cx="3954460" cy="1370622"/>
            <a:chOff x="0" y="0"/>
            <a:chExt cx="5272614" cy="1827496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700967" cy="87163"/>
            </a:xfrm>
            <a:prstGeom prst="rect">
              <a:avLst/>
            </a:prstGeom>
            <a:solidFill>
              <a:srgbClr val="19397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295876"/>
              <a:ext cx="5272614" cy="1531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99"/>
                </a:lnSpc>
              </a:pPr>
              <a:r>
                <a:rPr lang="en-US" sz="1599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Badania diagnostyczne: </a:t>
              </a:r>
              <a:r>
                <a:rPr lang="en-US" sz="1599" b="1">
                  <a:solidFill>
                    <a:srgbClr val="19397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psychologiczne, pedagogiczne oraz logopedyczne.</a:t>
              </a:r>
            </a:p>
            <a:p>
              <a:pPr algn="l">
                <a:lnSpc>
                  <a:spcPts val="2399"/>
                </a:lnSpc>
              </a:pPr>
              <a:endParaRPr lang="en-US" sz="1599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31520" y="2511968"/>
            <a:ext cx="3196100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POWIATOWA PORADNIA </a:t>
            </a:r>
          </a:p>
          <a:p>
            <a:pPr algn="l">
              <a:lnSpc>
                <a:spcPts val="2879"/>
              </a:lnSpc>
            </a:pPr>
            <a:r>
              <a:rPr lang="en-US" sz="24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Psychologiczno-Pedagogiczna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067620" y="3118838"/>
            <a:ext cx="3954460" cy="1075347"/>
            <a:chOff x="0" y="0"/>
            <a:chExt cx="5272614" cy="1433796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700967" cy="87163"/>
            </a:xfrm>
            <a:prstGeom prst="rect">
              <a:avLst/>
            </a:prstGeom>
            <a:solidFill>
              <a:srgbClr val="19397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295876"/>
              <a:ext cx="5272614" cy="1137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99"/>
                </a:lnSpc>
              </a:pPr>
              <a:r>
                <a:rPr lang="en-US" sz="1599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Doradztwo psychologiczne, pedagogiczne i logopedyczne </a:t>
              </a:r>
              <a:r>
                <a:rPr lang="en-US" sz="1599" b="1">
                  <a:solidFill>
                    <a:srgbClr val="19397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dla młodzieży, rodziców i nauczycieli.</a:t>
              </a:r>
            </a:p>
          </p:txBody>
        </p:sp>
      </p:grpSp>
      <p:sp>
        <p:nvSpPr>
          <p:cNvPr id="10" name="AutoShape 10"/>
          <p:cNvSpPr/>
          <p:nvPr/>
        </p:nvSpPr>
        <p:spPr>
          <a:xfrm>
            <a:off x="5067620" y="5060960"/>
            <a:ext cx="525725" cy="65372"/>
          </a:xfrm>
          <a:prstGeom prst="rect">
            <a:avLst/>
          </a:prstGeom>
          <a:solidFill>
            <a:srgbClr val="193970"/>
          </a:solidFill>
        </p:spPr>
      </p:sp>
      <p:sp>
        <p:nvSpPr>
          <p:cNvPr id="11" name="TextBox 11"/>
          <p:cNvSpPr txBox="1"/>
          <p:nvPr/>
        </p:nvSpPr>
        <p:spPr>
          <a:xfrm>
            <a:off x="5067620" y="5273343"/>
            <a:ext cx="3954460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599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Specjalistyczną diagnozę </a:t>
            </a:r>
            <a:r>
              <a:rPr lang="en-US" sz="1599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w kierunku kształcenia ponadpodstawowego                       i wyboru zawodu dla uczniów klas VIII szkół podstawowych.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31520" y="1864017"/>
            <a:ext cx="3196100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 roku szkolnym 2023/2024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1520" y="4350293"/>
            <a:ext cx="3196100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9"/>
              </a:lnSpc>
            </a:pPr>
            <a:r>
              <a:rPr lang="en-US" sz="2699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PROPONOWAŁA: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38636" y="6798978"/>
            <a:ext cx="262564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13.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7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583680"/>
            <a:ext cx="9753600" cy="731520"/>
          </a:xfrm>
          <a:prstGeom prst="rect">
            <a:avLst/>
          </a:prstGeom>
          <a:solidFill>
            <a:srgbClr val="193970">
              <a:alpha val="67843"/>
            </a:srgbClr>
          </a:solidFill>
        </p:spPr>
      </p:sp>
      <p:sp>
        <p:nvSpPr>
          <p:cNvPr id="3" name="Freeform 3"/>
          <p:cNvSpPr/>
          <p:nvPr/>
        </p:nvSpPr>
        <p:spPr>
          <a:xfrm>
            <a:off x="1178890" y="1619422"/>
            <a:ext cx="3209156" cy="3837035"/>
          </a:xfrm>
          <a:custGeom>
            <a:avLst/>
            <a:gdLst/>
            <a:ahLst/>
            <a:cxnLst/>
            <a:rect l="l" t="t" r="r" b="b"/>
            <a:pathLst>
              <a:path w="3209156" h="3837035">
                <a:moveTo>
                  <a:pt x="0" y="0"/>
                </a:moveTo>
                <a:lnTo>
                  <a:pt x="3209157" y="0"/>
                </a:lnTo>
                <a:lnTo>
                  <a:pt x="3209157" y="3837035"/>
                </a:lnTo>
                <a:lnTo>
                  <a:pt x="0" y="3837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271926" y="1650719"/>
            <a:ext cx="3750154" cy="188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69"/>
              </a:lnSpc>
            </a:pPr>
            <a:r>
              <a:rPr lang="en-US" sz="28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POMOC PSYCHOLOGICZNO - PEDAGOGICZNA              I LOGOPEDYCZNA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271926" y="3892171"/>
            <a:ext cx="3750154" cy="383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4"/>
              </a:lnSpc>
            </a:pPr>
            <a:r>
              <a:rPr lang="en-US" sz="226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 roku szkolnym 2023/2024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328317" y="6798978"/>
            <a:ext cx="34908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14.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520" y="1043001"/>
            <a:ext cx="8290560" cy="4065951"/>
            <a:chOff x="0" y="0"/>
            <a:chExt cx="11054080" cy="542126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1722"/>
              <a:ext cx="11054080" cy="794075"/>
              <a:chOff x="0" y="0"/>
              <a:chExt cx="3070578" cy="2205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070578" cy="220576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220576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220576"/>
                    </a:lnTo>
                    <a:lnTo>
                      <a:pt x="0" y="220576"/>
                    </a:lnTo>
                    <a:close/>
                  </a:path>
                </a:pathLst>
              </a:custGeom>
              <a:solidFill>
                <a:srgbClr val="4968D0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3070578" cy="2491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992968" y="841964"/>
              <a:ext cx="4501243" cy="936015"/>
              <a:chOff x="0" y="0"/>
              <a:chExt cx="1250345" cy="26000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250345" cy="260004"/>
              </a:xfrm>
              <a:custGeom>
                <a:avLst/>
                <a:gdLst/>
                <a:ahLst/>
                <a:cxnLst/>
                <a:rect l="l" t="t" r="r" b="b"/>
                <a:pathLst>
                  <a:path w="1250345" h="260004">
                    <a:moveTo>
                      <a:pt x="0" y="0"/>
                    </a:moveTo>
                    <a:lnTo>
                      <a:pt x="1250345" y="0"/>
                    </a:lnTo>
                    <a:lnTo>
                      <a:pt x="1250345" y="260004"/>
                    </a:lnTo>
                    <a:lnTo>
                      <a:pt x="0" y="26000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1250345" cy="288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Dzieci (poza placówkami oświatowymi w wieku 0-5 lat)</a:t>
                </a: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5532312" y="841964"/>
              <a:ext cx="2372518" cy="936015"/>
              <a:chOff x="0" y="0"/>
              <a:chExt cx="659033" cy="26000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59033" cy="260004"/>
              </a:xfrm>
              <a:custGeom>
                <a:avLst/>
                <a:gdLst/>
                <a:ahLst/>
                <a:cxnLst/>
                <a:rect l="l" t="t" r="r" b="b"/>
                <a:pathLst>
                  <a:path w="659033" h="260004">
                    <a:moveTo>
                      <a:pt x="0" y="0"/>
                    </a:moveTo>
                    <a:lnTo>
                      <a:pt x="659033" y="0"/>
                    </a:lnTo>
                    <a:lnTo>
                      <a:pt x="659033" y="260004"/>
                    </a:lnTo>
                    <a:lnTo>
                      <a:pt x="0" y="26000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659033" cy="288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0</a:t>
                </a: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7942930" y="841964"/>
              <a:ext cx="3111150" cy="936015"/>
              <a:chOff x="0" y="0"/>
              <a:chExt cx="864208" cy="26000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64208" cy="260004"/>
              </a:xfrm>
              <a:custGeom>
                <a:avLst/>
                <a:gdLst/>
                <a:ahLst/>
                <a:cxnLst/>
                <a:rect l="l" t="t" r="r" b="b"/>
                <a:pathLst>
                  <a:path w="864208" h="260004">
                    <a:moveTo>
                      <a:pt x="0" y="0"/>
                    </a:moveTo>
                    <a:lnTo>
                      <a:pt x="864208" y="0"/>
                    </a:lnTo>
                    <a:lnTo>
                      <a:pt x="864208" y="260004"/>
                    </a:lnTo>
                    <a:lnTo>
                      <a:pt x="0" y="26000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864208" cy="288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6 729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841964"/>
              <a:ext cx="954868" cy="936015"/>
              <a:chOff x="0" y="0"/>
              <a:chExt cx="265241" cy="26000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65241" cy="260004"/>
              </a:xfrm>
              <a:custGeom>
                <a:avLst/>
                <a:gdLst/>
                <a:ahLst/>
                <a:cxnLst/>
                <a:rect l="l" t="t" r="r" b="b"/>
                <a:pathLst>
                  <a:path w="265241" h="260004">
                    <a:moveTo>
                      <a:pt x="0" y="0"/>
                    </a:moveTo>
                    <a:lnTo>
                      <a:pt x="265241" y="0"/>
                    </a:lnTo>
                    <a:lnTo>
                      <a:pt x="265241" y="260004"/>
                    </a:lnTo>
                    <a:lnTo>
                      <a:pt x="0" y="26000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265241" cy="288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1.</a:t>
                </a: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992968" y="1834428"/>
              <a:ext cx="4501243" cy="619676"/>
              <a:chOff x="0" y="0"/>
              <a:chExt cx="1250345" cy="172132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250345" cy="172132"/>
              </a:xfrm>
              <a:custGeom>
                <a:avLst/>
                <a:gdLst/>
                <a:ahLst/>
                <a:cxnLst/>
                <a:rect l="l" t="t" r="r" b="b"/>
                <a:pathLst>
                  <a:path w="1250345" h="172132">
                    <a:moveTo>
                      <a:pt x="0" y="0"/>
                    </a:moveTo>
                    <a:lnTo>
                      <a:pt x="1250345" y="0"/>
                    </a:lnTo>
                    <a:lnTo>
                      <a:pt x="1250345" y="172132"/>
                    </a:lnTo>
                    <a:lnTo>
                      <a:pt x="0" y="17213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1250345" cy="2007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Przedszkola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5532312" y="1834428"/>
              <a:ext cx="2372518" cy="619676"/>
              <a:chOff x="0" y="0"/>
              <a:chExt cx="659033" cy="172132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59033" cy="172132"/>
              </a:xfrm>
              <a:custGeom>
                <a:avLst/>
                <a:gdLst/>
                <a:ahLst/>
                <a:cxnLst/>
                <a:rect l="l" t="t" r="r" b="b"/>
                <a:pathLst>
                  <a:path w="659033" h="172132">
                    <a:moveTo>
                      <a:pt x="0" y="0"/>
                    </a:moveTo>
                    <a:lnTo>
                      <a:pt x="659033" y="0"/>
                    </a:lnTo>
                    <a:lnTo>
                      <a:pt x="659033" y="172132"/>
                    </a:lnTo>
                    <a:lnTo>
                      <a:pt x="0" y="17213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659033" cy="2007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92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7942930" y="1834428"/>
              <a:ext cx="3111150" cy="619676"/>
              <a:chOff x="0" y="0"/>
              <a:chExt cx="864208" cy="172132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64208" cy="172132"/>
              </a:xfrm>
              <a:custGeom>
                <a:avLst/>
                <a:gdLst/>
                <a:ahLst/>
                <a:cxnLst/>
                <a:rect l="l" t="t" r="r" b="b"/>
                <a:pathLst>
                  <a:path w="864208" h="172132">
                    <a:moveTo>
                      <a:pt x="0" y="0"/>
                    </a:moveTo>
                    <a:lnTo>
                      <a:pt x="864208" y="0"/>
                    </a:lnTo>
                    <a:lnTo>
                      <a:pt x="864208" y="172132"/>
                    </a:lnTo>
                    <a:lnTo>
                      <a:pt x="0" y="17213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864208" cy="2007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6 269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1834428"/>
              <a:ext cx="954868" cy="619676"/>
              <a:chOff x="0" y="0"/>
              <a:chExt cx="265241" cy="172132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65241" cy="172132"/>
              </a:xfrm>
              <a:custGeom>
                <a:avLst/>
                <a:gdLst/>
                <a:ahLst/>
                <a:cxnLst/>
                <a:rect l="l" t="t" r="r" b="b"/>
                <a:pathLst>
                  <a:path w="265241" h="172132">
                    <a:moveTo>
                      <a:pt x="0" y="0"/>
                    </a:moveTo>
                    <a:lnTo>
                      <a:pt x="265241" y="0"/>
                    </a:lnTo>
                    <a:lnTo>
                      <a:pt x="265241" y="172132"/>
                    </a:lnTo>
                    <a:lnTo>
                      <a:pt x="0" y="17213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265241" cy="2007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2.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992968" y="2504905"/>
              <a:ext cx="4501243" cy="936015"/>
              <a:chOff x="0" y="0"/>
              <a:chExt cx="1250345" cy="26000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250345" cy="260004"/>
              </a:xfrm>
              <a:custGeom>
                <a:avLst/>
                <a:gdLst/>
                <a:ahLst/>
                <a:cxnLst/>
                <a:rect l="l" t="t" r="r" b="b"/>
                <a:pathLst>
                  <a:path w="1250345" h="260004">
                    <a:moveTo>
                      <a:pt x="0" y="0"/>
                    </a:moveTo>
                    <a:lnTo>
                      <a:pt x="1250345" y="0"/>
                    </a:lnTo>
                    <a:lnTo>
                      <a:pt x="1250345" y="260004"/>
                    </a:lnTo>
                    <a:lnTo>
                      <a:pt x="0" y="26000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1250345" cy="288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Oddziały Rocznego Przygotowania Przedszkolnego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5532312" y="2504905"/>
              <a:ext cx="2372518" cy="936015"/>
              <a:chOff x="0" y="0"/>
              <a:chExt cx="659033" cy="260004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659033" cy="260004"/>
              </a:xfrm>
              <a:custGeom>
                <a:avLst/>
                <a:gdLst/>
                <a:ahLst/>
                <a:cxnLst/>
                <a:rect l="l" t="t" r="r" b="b"/>
                <a:pathLst>
                  <a:path w="659033" h="260004">
                    <a:moveTo>
                      <a:pt x="0" y="0"/>
                    </a:moveTo>
                    <a:lnTo>
                      <a:pt x="659033" y="0"/>
                    </a:lnTo>
                    <a:lnTo>
                      <a:pt x="659033" y="260004"/>
                    </a:lnTo>
                    <a:lnTo>
                      <a:pt x="0" y="26000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659033" cy="288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137</a:t>
                </a: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7942930" y="2504905"/>
              <a:ext cx="3111150" cy="936015"/>
              <a:chOff x="0" y="0"/>
              <a:chExt cx="864208" cy="260004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64208" cy="260004"/>
              </a:xfrm>
              <a:custGeom>
                <a:avLst/>
                <a:gdLst/>
                <a:ahLst/>
                <a:cxnLst/>
                <a:rect l="l" t="t" r="r" b="b"/>
                <a:pathLst>
                  <a:path w="864208" h="260004">
                    <a:moveTo>
                      <a:pt x="0" y="0"/>
                    </a:moveTo>
                    <a:lnTo>
                      <a:pt x="864208" y="0"/>
                    </a:lnTo>
                    <a:lnTo>
                      <a:pt x="864208" y="260004"/>
                    </a:lnTo>
                    <a:lnTo>
                      <a:pt x="0" y="26000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28575"/>
                <a:ext cx="864208" cy="288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2 328</a:t>
                </a: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0" y="2504905"/>
              <a:ext cx="954868" cy="936015"/>
              <a:chOff x="0" y="0"/>
              <a:chExt cx="265241" cy="26000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265241" cy="260004"/>
              </a:xfrm>
              <a:custGeom>
                <a:avLst/>
                <a:gdLst/>
                <a:ahLst/>
                <a:cxnLst/>
                <a:rect l="l" t="t" r="r" b="b"/>
                <a:pathLst>
                  <a:path w="265241" h="260004">
                    <a:moveTo>
                      <a:pt x="0" y="0"/>
                    </a:moveTo>
                    <a:lnTo>
                      <a:pt x="265241" y="0"/>
                    </a:lnTo>
                    <a:lnTo>
                      <a:pt x="265241" y="260004"/>
                    </a:lnTo>
                    <a:lnTo>
                      <a:pt x="0" y="26000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28575"/>
                <a:ext cx="265241" cy="288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3.</a:t>
                </a: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992968" y="0"/>
              <a:ext cx="4513943" cy="794075"/>
              <a:chOff x="0" y="0"/>
              <a:chExt cx="1253873" cy="220576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253873" cy="220576"/>
              </a:xfrm>
              <a:custGeom>
                <a:avLst/>
                <a:gdLst/>
                <a:ahLst/>
                <a:cxnLst/>
                <a:rect l="l" t="t" r="r" b="b"/>
                <a:pathLst>
                  <a:path w="1253873" h="220576">
                    <a:moveTo>
                      <a:pt x="0" y="0"/>
                    </a:moveTo>
                    <a:lnTo>
                      <a:pt x="1253873" y="0"/>
                    </a:lnTo>
                    <a:lnTo>
                      <a:pt x="1253873" y="220576"/>
                    </a:lnTo>
                    <a:lnTo>
                      <a:pt x="0" y="220576"/>
                    </a:lnTo>
                    <a:close/>
                  </a:path>
                </a:pathLst>
              </a:custGeom>
              <a:solidFill>
                <a:srgbClr val="1979EB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28575"/>
                <a:ext cx="1253873" cy="2491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 b="1">
                    <a:solidFill>
                      <a:srgbClr val="FFFFFF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Wyszczególnienie</a:t>
                </a: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5532312" y="0"/>
              <a:ext cx="2372518" cy="791164"/>
              <a:chOff x="0" y="0"/>
              <a:chExt cx="659033" cy="219768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659033" cy="219768"/>
              </a:xfrm>
              <a:custGeom>
                <a:avLst/>
                <a:gdLst/>
                <a:ahLst/>
                <a:cxnLst/>
                <a:rect l="l" t="t" r="r" b="b"/>
                <a:pathLst>
                  <a:path w="659033" h="219768">
                    <a:moveTo>
                      <a:pt x="0" y="0"/>
                    </a:moveTo>
                    <a:lnTo>
                      <a:pt x="659033" y="0"/>
                    </a:lnTo>
                    <a:lnTo>
                      <a:pt x="659033" y="219768"/>
                    </a:lnTo>
                    <a:lnTo>
                      <a:pt x="0" y="219768"/>
                    </a:lnTo>
                    <a:close/>
                  </a:path>
                </a:pathLst>
              </a:custGeom>
              <a:solidFill>
                <a:srgbClr val="1979EB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28575"/>
                <a:ext cx="659033" cy="2483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 b="1">
                    <a:solidFill>
                      <a:srgbClr val="FFFFFF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Liczba placówek</a:t>
                </a:r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7930230" y="0"/>
              <a:ext cx="3123850" cy="794075"/>
              <a:chOff x="0" y="0"/>
              <a:chExt cx="867736" cy="220576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867736" cy="220576"/>
              </a:xfrm>
              <a:custGeom>
                <a:avLst/>
                <a:gdLst/>
                <a:ahLst/>
                <a:cxnLst/>
                <a:rect l="l" t="t" r="r" b="b"/>
                <a:pathLst>
                  <a:path w="867736" h="220576">
                    <a:moveTo>
                      <a:pt x="0" y="0"/>
                    </a:moveTo>
                    <a:lnTo>
                      <a:pt x="867736" y="0"/>
                    </a:lnTo>
                    <a:lnTo>
                      <a:pt x="867736" y="220576"/>
                    </a:lnTo>
                    <a:lnTo>
                      <a:pt x="0" y="220576"/>
                    </a:lnTo>
                    <a:close/>
                  </a:path>
                </a:pathLst>
              </a:custGeom>
              <a:solidFill>
                <a:srgbClr val="1979EB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28575"/>
                <a:ext cx="867736" cy="2491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 b="1">
                    <a:solidFill>
                      <a:srgbClr val="FFFFFF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Liczba dzieci/uczniów</a:t>
                </a:r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0" y="0"/>
              <a:ext cx="932778" cy="794075"/>
              <a:chOff x="0" y="0"/>
              <a:chExt cx="259105" cy="220576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259105" cy="220576"/>
              </a:xfrm>
              <a:custGeom>
                <a:avLst/>
                <a:gdLst/>
                <a:ahLst/>
                <a:cxnLst/>
                <a:rect l="l" t="t" r="r" b="b"/>
                <a:pathLst>
                  <a:path w="259105" h="220576">
                    <a:moveTo>
                      <a:pt x="0" y="0"/>
                    </a:moveTo>
                    <a:lnTo>
                      <a:pt x="259105" y="0"/>
                    </a:lnTo>
                    <a:lnTo>
                      <a:pt x="259105" y="220576"/>
                    </a:lnTo>
                    <a:lnTo>
                      <a:pt x="0" y="220576"/>
                    </a:lnTo>
                    <a:close/>
                  </a:path>
                </a:pathLst>
              </a:custGeom>
              <a:solidFill>
                <a:srgbClr val="1979EB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28575"/>
                <a:ext cx="259105" cy="2491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 b="1">
                    <a:solidFill>
                      <a:srgbClr val="FFFFFF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LP.</a:t>
                </a:r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992968" y="3497368"/>
              <a:ext cx="4501243" cy="738464"/>
              <a:chOff x="0" y="0"/>
              <a:chExt cx="1250345" cy="205129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1250345" cy="205129"/>
              </a:xfrm>
              <a:custGeom>
                <a:avLst/>
                <a:gdLst/>
                <a:ahLst/>
                <a:cxnLst/>
                <a:rect l="l" t="t" r="r" b="b"/>
                <a:pathLst>
                  <a:path w="1250345" h="205129">
                    <a:moveTo>
                      <a:pt x="0" y="0"/>
                    </a:moveTo>
                    <a:lnTo>
                      <a:pt x="1250345" y="0"/>
                    </a:lnTo>
                    <a:lnTo>
                      <a:pt x="1250345" y="205129"/>
                    </a:lnTo>
                    <a:lnTo>
                      <a:pt x="0" y="205129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28575"/>
                <a:ext cx="1250345" cy="2337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Szkoły podstawowe</a:t>
                </a:r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5532312" y="3497368"/>
              <a:ext cx="2372518" cy="738464"/>
              <a:chOff x="0" y="0"/>
              <a:chExt cx="659033" cy="205129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659033" cy="205129"/>
              </a:xfrm>
              <a:custGeom>
                <a:avLst/>
                <a:gdLst/>
                <a:ahLst/>
                <a:cxnLst/>
                <a:rect l="l" t="t" r="r" b="b"/>
                <a:pathLst>
                  <a:path w="659033" h="205129">
                    <a:moveTo>
                      <a:pt x="0" y="0"/>
                    </a:moveTo>
                    <a:lnTo>
                      <a:pt x="659033" y="0"/>
                    </a:lnTo>
                    <a:lnTo>
                      <a:pt x="659033" y="205129"/>
                    </a:lnTo>
                    <a:lnTo>
                      <a:pt x="0" y="205129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0" y="-28575"/>
                <a:ext cx="659033" cy="2337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110</a:t>
                </a:r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7942930" y="3497368"/>
              <a:ext cx="3111150" cy="738464"/>
              <a:chOff x="0" y="0"/>
              <a:chExt cx="864208" cy="205129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864208" cy="205129"/>
              </a:xfrm>
              <a:custGeom>
                <a:avLst/>
                <a:gdLst/>
                <a:ahLst/>
                <a:cxnLst/>
                <a:rect l="l" t="t" r="r" b="b"/>
                <a:pathLst>
                  <a:path w="864208" h="205129">
                    <a:moveTo>
                      <a:pt x="0" y="0"/>
                    </a:moveTo>
                    <a:lnTo>
                      <a:pt x="864208" y="0"/>
                    </a:lnTo>
                    <a:lnTo>
                      <a:pt x="864208" y="205129"/>
                    </a:lnTo>
                    <a:lnTo>
                      <a:pt x="0" y="205129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0" y="-28575"/>
                <a:ext cx="864208" cy="2337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15 876</a:t>
                </a:r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0" y="3497368"/>
              <a:ext cx="954868" cy="738464"/>
              <a:chOff x="0" y="0"/>
              <a:chExt cx="265241" cy="205129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265241" cy="205129"/>
              </a:xfrm>
              <a:custGeom>
                <a:avLst/>
                <a:gdLst/>
                <a:ahLst/>
                <a:cxnLst/>
                <a:rect l="l" t="t" r="r" b="b"/>
                <a:pathLst>
                  <a:path w="265241" h="205129">
                    <a:moveTo>
                      <a:pt x="0" y="0"/>
                    </a:moveTo>
                    <a:lnTo>
                      <a:pt x="265241" y="0"/>
                    </a:lnTo>
                    <a:lnTo>
                      <a:pt x="265241" y="205129"/>
                    </a:lnTo>
                    <a:lnTo>
                      <a:pt x="0" y="205129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-28575"/>
                <a:ext cx="265241" cy="2337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4.</a:t>
                </a:r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>
              <a:off x="1014707" y="4286632"/>
              <a:ext cx="4479505" cy="1134635"/>
              <a:chOff x="0" y="0"/>
              <a:chExt cx="1244307" cy="315177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1244307" cy="315177"/>
              </a:xfrm>
              <a:custGeom>
                <a:avLst/>
                <a:gdLst/>
                <a:ahLst/>
                <a:cxnLst/>
                <a:rect l="l" t="t" r="r" b="b"/>
                <a:pathLst>
                  <a:path w="1244307" h="315177">
                    <a:moveTo>
                      <a:pt x="0" y="0"/>
                    </a:moveTo>
                    <a:lnTo>
                      <a:pt x="1244307" y="0"/>
                    </a:lnTo>
                    <a:lnTo>
                      <a:pt x="1244307" y="315177"/>
                    </a:lnTo>
                    <a:lnTo>
                      <a:pt x="0" y="31517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8" name="TextBox 68"/>
              <p:cNvSpPr txBox="1"/>
              <p:nvPr/>
            </p:nvSpPr>
            <p:spPr>
              <a:xfrm>
                <a:off x="0" y="-28575"/>
                <a:ext cx="1244307" cy="3437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Szkoły ponadpodstawowe/ inne placówki oświatowe prowadzone przez Powiat Tarnowski </a:t>
                </a:r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>
              <a:off x="5532312" y="4286632"/>
              <a:ext cx="2372518" cy="1134635"/>
              <a:chOff x="0" y="0"/>
              <a:chExt cx="659033" cy="315177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659033" cy="315177"/>
              </a:xfrm>
              <a:custGeom>
                <a:avLst/>
                <a:gdLst/>
                <a:ahLst/>
                <a:cxnLst/>
                <a:rect l="l" t="t" r="r" b="b"/>
                <a:pathLst>
                  <a:path w="659033" h="315177">
                    <a:moveTo>
                      <a:pt x="0" y="0"/>
                    </a:moveTo>
                    <a:lnTo>
                      <a:pt x="659033" y="0"/>
                    </a:lnTo>
                    <a:lnTo>
                      <a:pt x="659033" y="315177"/>
                    </a:lnTo>
                    <a:lnTo>
                      <a:pt x="0" y="31517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0" y="-28575"/>
                <a:ext cx="659033" cy="3437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13</a:t>
                </a:r>
              </a:p>
            </p:txBody>
          </p:sp>
        </p:grpSp>
        <p:grpSp>
          <p:nvGrpSpPr>
            <p:cNvPr id="72" name="Group 72"/>
            <p:cNvGrpSpPr/>
            <p:nvPr/>
          </p:nvGrpSpPr>
          <p:grpSpPr>
            <a:xfrm>
              <a:off x="7942930" y="4286632"/>
              <a:ext cx="3111150" cy="1134635"/>
              <a:chOff x="0" y="0"/>
              <a:chExt cx="864208" cy="315177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0" y="0"/>
                <a:ext cx="864208" cy="315177"/>
              </a:xfrm>
              <a:custGeom>
                <a:avLst/>
                <a:gdLst/>
                <a:ahLst/>
                <a:cxnLst/>
                <a:rect l="l" t="t" r="r" b="b"/>
                <a:pathLst>
                  <a:path w="864208" h="315177">
                    <a:moveTo>
                      <a:pt x="0" y="0"/>
                    </a:moveTo>
                    <a:lnTo>
                      <a:pt x="864208" y="0"/>
                    </a:lnTo>
                    <a:lnTo>
                      <a:pt x="864208" y="315177"/>
                    </a:lnTo>
                    <a:lnTo>
                      <a:pt x="0" y="31517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74" name="TextBox 74"/>
              <p:cNvSpPr txBox="1"/>
              <p:nvPr/>
            </p:nvSpPr>
            <p:spPr>
              <a:xfrm>
                <a:off x="0" y="-28575"/>
                <a:ext cx="864208" cy="3437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3 049</a:t>
                </a:r>
              </a:p>
            </p:txBody>
          </p:sp>
        </p:grpSp>
        <p:grpSp>
          <p:nvGrpSpPr>
            <p:cNvPr id="75" name="Group 75"/>
            <p:cNvGrpSpPr/>
            <p:nvPr/>
          </p:nvGrpSpPr>
          <p:grpSpPr>
            <a:xfrm>
              <a:off x="0" y="4286632"/>
              <a:ext cx="970871" cy="1134635"/>
              <a:chOff x="0" y="0"/>
              <a:chExt cx="269686" cy="315177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269686" cy="315177"/>
              </a:xfrm>
              <a:custGeom>
                <a:avLst/>
                <a:gdLst/>
                <a:ahLst/>
                <a:cxnLst/>
                <a:rect l="l" t="t" r="r" b="b"/>
                <a:pathLst>
                  <a:path w="269686" h="315177">
                    <a:moveTo>
                      <a:pt x="0" y="0"/>
                    </a:moveTo>
                    <a:lnTo>
                      <a:pt x="269686" y="0"/>
                    </a:lnTo>
                    <a:lnTo>
                      <a:pt x="269686" y="315177"/>
                    </a:lnTo>
                    <a:lnTo>
                      <a:pt x="0" y="31517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77" name="TextBox 77"/>
              <p:cNvSpPr txBox="1"/>
              <p:nvPr/>
            </p:nvSpPr>
            <p:spPr>
              <a:xfrm>
                <a:off x="0" y="-28575"/>
                <a:ext cx="269686" cy="3437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5.</a:t>
                </a:r>
              </a:p>
            </p:txBody>
          </p:sp>
        </p:grpSp>
      </p:grpSp>
      <p:sp>
        <p:nvSpPr>
          <p:cNvPr id="78" name="TextBox 78"/>
          <p:cNvSpPr txBox="1"/>
          <p:nvPr/>
        </p:nvSpPr>
        <p:spPr>
          <a:xfrm>
            <a:off x="1203615" y="5409436"/>
            <a:ext cx="7346371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Liczba placówek oświatowych ogółem 223</a:t>
            </a:r>
          </a:p>
          <a:p>
            <a:pPr algn="ctr">
              <a:lnSpc>
                <a:spcPts val="2660"/>
              </a:lnSpc>
            </a:pPr>
            <a:r>
              <a:rPr lang="en-US" sz="19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Liczba dzieci/uczniów ogółem 34 171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203615" y="6385561"/>
            <a:ext cx="7346371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Dane na podstawie arkusza organizacyjnego Poradni na rok szkolny 2023/2024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9338477" y="6798978"/>
            <a:ext cx="26272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15.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442607"/>
            <a:ext cx="9753600" cy="872593"/>
          </a:xfrm>
          <a:prstGeom prst="rect">
            <a:avLst/>
          </a:prstGeom>
          <a:solidFill>
            <a:srgbClr val="FDCF60"/>
          </a:solidFill>
        </p:spPr>
      </p:sp>
      <p:sp>
        <p:nvSpPr>
          <p:cNvPr id="3" name="Freeform 3"/>
          <p:cNvSpPr/>
          <p:nvPr/>
        </p:nvSpPr>
        <p:spPr>
          <a:xfrm>
            <a:off x="6022601" y="2767403"/>
            <a:ext cx="2999479" cy="3956148"/>
          </a:xfrm>
          <a:custGeom>
            <a:avLst/>
            <a:gdLst/>
            <a:ahLst/>
            <a:cxnLst/>
            <a:rect l="l" t="t" r="r" b="b"/>
            <a:pathLst>
              <a:path w="2999479" h="3956148">
                <a:moveTo>
                  <a:pt x="0" y="0"/>
                </a:moveTo>
                <a:lnTo>
                  <a:pt x="2999479" y="0"/>
                </a:lnTo>
                <a:lnTo>
                  <a:pt x="2999479" y="3956148"/>
                </a:lnTo>
                <a:lnTo>
                  <a:pt x="0" y="39561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72593" y="1817559"/>
            <a:ext cx="4145280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DZIAŁALNOŚĆ MERYTORYCZNA </a:t>
            </a:r>
          </a:p>
          <a:p>
            <a:pPr algn="l">
              <a:lnSpc>
                <a:spcPts val="3840"/>
              </a:lnSpc>
            </a:pPr>
            <a:r>
              <a:rPr lang="en-US" sz="32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 liczbach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2593" y="3947350"/>
            <a:ext cx="297056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w roku szkolnym 2023/2024</a:t>
            </a:r>
          </a:p>
        </p:txBody>
      </p:sp>
      <p:sp>
        <p:nvSpPr>
          <p:cNvPr id="6" name="AutoShape 6"/>
          <p:cNvSpPr/>
          <p:nvPr/>
        </p:nvSpPr>
        <p:spPr>
          <a:xfrm>
            <a:off x="872593" y="3589210"/>
            <a:ext cx="730222" cy="68390"/>
          </a:xfrm>
          <a:prstGeom prst="rect">
            <a:avLst/>
          </a:prstGeom>
          <a:solidFill>
            <a:srgbClr val="193970"/>
          </a:solidFill>
        </p:spPr>
      </p:sp>
      <p:sp>
        <p:nvSpPr>
          <p:cNvPr id="7" name="TextBox 7"/>
          <p:cNvSpPr txBox="1"/>
          <p:nvPr/>
        </p:nvSpPr>
        <p:spPr>
          <a:xfrm>
            <a:off x="9296400" y="6798978"/>
            <a:ext cx="380999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 smtClean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pl-PL" sz="1683" dirty="0" smtClean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6. </a:t>
            </a:r>
            <a:r>
              <a:rPr lang="en-US" sz="1683" dirty="0" smtClean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lang="en-US" sz="1683" b="1" dirty="0">
              <a:solidFill>
                <a:srgbClr val="19397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438232" y="3981450"/>
            <a:ext cx="516821" cy="63628"/>
          </a:xfrm>
          <a:prstGeom prst="rect">
            <a:avLst/>
          </a:prstGeom>
          <a:solidFill>
            <a:srgbClr val="193970"/>
          </a:solidFill>
        </p:spPr>
      </p:sp>
      <p:grpSp>
        <p:nvGrpSpPr>
          <p:cNvPr id="3" name="Group 3"/>
          <p:cNvGrpSpPr/>
          <p:nvPr/>
        </p:nvGrpSpPr>
        <p:grpSpPr>
          <a:xfrm>
            <a:off x="3252407" y="3981450"/>
            <a:ext cx="2583848" cy="871512"/>
            <a:chOff x="0" y="0"/>
            <a:chExt cx="3445131" cy="1162016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89094" cy="84837"/>
            </a:xfrm>
            <a:prstGeom prst="rect">
              <a:avLst/>
            </a:prstGeom>
            <a:solidFill>
              <a:srgbClr val="19397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362551"/>
              <a:ext cx="3445131" cy="7994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9"/>
                </a:lnSpc>
              </a:pPr>
              <a:r>
                <a:rPr lang="en-US" sz="1699" b="1">
                  <a:solidFill>
                    <a:srgbClr val="19397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1 682 diagnoz</a:t>
              </a:r>
              <a:r>
                <a:rPr lang="en-US" sz="1699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pedagogicznych,</a:t>
              </a:r>
            </a:p>
          </p:txBody>
        </p:sp>
      </p:grpSp>
      <p:sp>
        <p:nvSpPr>
          <p:cNvPr id="6" name="AutoShape 6"/>
          <p:cNvSpPr/>
          <p:nvPr/>
        </p:nvSpPr>
        <p:spPr>
          <a:xfrm rot="-5400000">
            <a:off x="-2524863" y="2524863"/>
            <a:ext cx="7315200" cy="2265474"/>
          </a:xfrm>
          <a:prstGeom prst="rect">
            <a:avLst/>
          </a:prstGeom>
          <a:solidFill>
            <a:srgbClr val="1979EB"/>
          </a:solidFill>
        </p:spPr>
      </p:sp>
      <p:sp>
        <p:nvSpPr>
          <p:cNvPr id="7" name="TextBox 7"/>
          <p:cNvSpPr txBox="1"/>
          <p:nvPr/>
        </p:nvSpPr>
        <p:spPr>
          <a:xfrm>
            <a:off x="6438232" y="4241457"/>
            <a:ext cx="2583848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49"/>
              </a:lnSpc>
            </a:pPr>
            <a:r>
              <a:rPr lang="en-US" sz="1699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1 929 diagnoz </a:t>
            </a:r>
            <a:r>
              <a:rPr lang="en-US" sz="1699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psychologicznych,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52407" y="731520"/>
            <a:ext cx="5769673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PPPP W TARNOWIE</a:t>
            </a:r>
            <a:r>
              <a:rPr lang="en-US" sz="3600" b="1">
                <a:solidFill>
                  <a:srgbClr val="19397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36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WRAZ Z FILIAMI </a:t>
            </a:r>
          </a:p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przyjęła</a:t>
            </a:r>
            <a:r>
              <a:rPr lang="en-US" sz="3600" b="1">
                <a:solidFill>
                  <a:srgbClr val="19397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36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3 608</a:t>
            </a:r>
            <a:r>
              <a:rPr lang="en-US" sz="3600" b="1">
                <a:solidFill>
                  <a:srgbClr val="19397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36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dzieci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52407" y="2605176"/>
            <a:ext cx="5769673" cy="674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8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PPPP w Tarnowie wraz z Filiami przeprowadziła   </a:t>
            </a:r>
            <a:r>
              <a:rPr lang="en-US" sz="18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4 792 diagnoz</a:t>
            </a:r>
            <a:r>
              <a:rPr lang="en-US" sz="18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 w tym: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52407" y="5007005"/>
            <a:ext cx="2583848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49"/>
              </a:lnSpc>
            </a:pPr>
            <a:r>
              <a:rPr lang="en-US" sz="1699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1 179 diagnoz </a:t>
            </a:r>
            <a:r>
              <a:rPr lang="en-US" sz="1699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logopedycznych,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38232" y="5007005"/>
            <a:ext cx="2583848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49"/>
              </a:lnSpc>
            </a:pPr>
            <a:r>
              <a:rPr lang="en-US" sz="1699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 diagnozy </a:t>
            </a:r>
            <a:r>
              <a:rPr lang="en-US" sz="1699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pod kątem wyboru zawodu.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36040" y="6798978"/>
            <a:ext cx="265159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17.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1520" y="731520"/>
            <a:ext cx="5769673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ZAJĘCIA TERAPEUTYCZNE INDYWIDUALNE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31520" y="4104328"/>
            <a:ext cx="5769673" cy="2249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50"/>
              </a:lnSpc>
            </a:pPr>
            <a:r>
              <a:rPr lang="en-US" sz="17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W zajęciach psychoterapii uczestniczyło </a:t>
            </a:r>
            <a:r>
              <a:rPr lang="en-US" sz="17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114 dzieci</a:t>
            </a:r>
          </a:p>
          <a:p>
            <a:pPr algn="l">
              <a:lnSpc>
                <a:spcPts val="2550"/>
              </a:lnSpc>
            </a:pPr>
            <a:r>
              <a:rPr lang="en-US" sz="17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na terapię pedagogiczną uczęszczało</a:t>
            </a:r>
            <a:r>
              <a:rPr lang="en-US" sz="17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36 dzieci</a:t>
            </a:r>
            <a:r>
              <a:rPr lang="en-US" sz="17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l">
              <a:lnSpc>
                <a:spcPts val="2550"/>
              </a:lnSpc>
            </a:pPr>
            <a:r>
              <a:rPr lang="en-US" sz="17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w terapii logopedycznej wzięło udział </a:t>
            </a:r>
            <a:r>
              <a:rPr lang="en-US" sz="17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603 dzieci</a:t>
            </a:r>
            <a:r>
              <a:rPr lang="en-US" sz="17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l">
              <a:lnSpc>
                <a:spcPts val="2550"/>
              </a:lnSpc>
            </a:pPr>
            <a:r>
              <a:rPr lang="en-US" sz="17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w terapii EEG Biofeedback uczestniczyło </a:t>
            </a:r>
            <a:r>
              <a:rPr lang="en-US" sz="17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11 dzieci</a:t>
            </a:r>
            <a:r>
              <a:rPr lang="en-US" sz="17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l">
              <a:lnSpc>
                <a:spcPts val="2550"/>
              </a:lnSpc>
            </a:pPr>
            <a:r>
              <a:rPr lang="en-US" sz="17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w zajęciach wczesnego wspomagania rozwoju </a:t>
            </a:r>
          </a:p>
          <a:p>
            <a:pPr algn="l">
              <a:lnSpc>
                <a:spcPts val="2550"/>
              </a:lnSpc>
            </a:pPr>
            <a:r>
              <a:rPr lang="en-US" sz="17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dla dzieci 0-6 r.ż. uczestniczyło </a:t>
            </a:r>
            <a:r>
              <a:rPr lang="en-US" sz="17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 dzieci </a:t>
            </a:r>
          </a:p>
          <a:p>
            <a:pPr algn="l">
              <a:lnSpc>
                <a:spcPts val="2550"/>
              </a:lnSpc>
            </a:pPr>
            <a:r>
              <a:rPr lang="en-US" sz="17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testem MOXO zdiagnozowano </a:t>
            </a:r>
            <a:r>
              <a:rPr lang="en-US" sz="17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201 dzieci </a:t>
            </a:r>
          </a:p>
        </p:txBody>
      </p:sp>
      <p:sp>
        <p:nvSpPr>
          <p:cNvPr id="4" name="AutoShape 4"/>
          <p:cNvSpPr/>
          <p:nvPr/>
        </p:nvSpPr>
        <p:spPr>
          <a:xfrm rot="-5400000">
            <a:off x="4963263" y="2524863"/>
            <a:ext cx="7315200" cy="2265474"/>
          </a:xfrm>
          <a:prstGeom prst="rect">
            <a:avLst/>
          </a:prstGeom>
          <a:solidFill>
            <a:srgbClr val="FDCF60"/>
          </a:solidFill>
        </p:spPr>
      </p:sp>
      <p:sp>
        <p:nvSpPr>
          <p:cNvPr id="5" name="TextBox 5"/>
          <p:cNvSpPr txBox="1"/>
          <p:nvPr/>
        </p:nvSpPr>
        <p:spPr>
          <a:xfrm>
            <a:off x="731520" y="2791783"/>
            <a:ext cx="5769673" cy="1017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8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PPPP w Tarnowie wraz z Filiami przeprowadziła </a:t>
            </a:r>
            <a:r>
              <a:rPr lang="en-US" sz="18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8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zajęcia</a:t>
            </a:r>
            <a:r>
              <a:rPr lang="en-US" sz="18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8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terapeutyczne indywidualne dla </a:t>
            </a:r>
          </a:p>
          <a:p>
            <a:pPr algn="l">
              <a:lnSpc>
                <a:spcPts val="2700"/>
              </a:lnSpc>
            </a:pPr>
            <a:r>
              <a:rPr lang="en-US" sz="18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985</a:t>
            </a:r>
            <a:r>
              <a:rPr lang="en-US" sz="18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dzieci </a:t>
            </a:r>
            <a:r>
              <a:rPr lang="en-US" sz="18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w tym:</a:t>
            </a:r>
          </a:p>
        </p:txBody>
      </p:sp>
      <p:sp>
        <p:nvSpPr>
          <p:cNvPr id="6" name="AutoShape 6"/>
          <p:cNvSpPr/>
          <p:nvPr/>
        </p:nvSpPr>
        <p:spPr>
          <a:xfrm>
            <a:off x="731520" y="2572800"/>
            <a:ext cx="516821" cy="63628"/>
          </a:xfrm>
          <a:prstGeom prst="rect">
            <a:avLst/>
          </a:prstGeom>
          <a:solidFill>
            <a:srgbClr val="193970"/>
          </a:solidFill>
        </p:spPr>
      </p:sp>
      <p:sp>
        <p:nvSpPr>
          <p:cNvPr id="7" name="TextBox 7"/>
          <p:cNvSpPr txBox="1"/>
          <p:nvPr/>
        </p:nvSpPr>
        <p:spPr>
          <a:xfrm>
            <a:off x="9330758" y="6798978"/>
            <a:ext cx="270442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18.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52407" y="731520"/>
            <a:ext cx="5769673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ZAJĘCIA PROWADZONE W TERENIE</a:t>
            </a:r>
          </a:p>
        </p:txBody>
      </p:sp>
      <p:sp>
        <p:nvSpPr>
          <p:cNvPr id="3" name="AutoShape 3"/>
          <p:cNvSpPr/>
          <p:nvPr/>
        </p:nvSpPr>
        <p:spPr>
          <a:xfrm rot="-5400000">
            <a:off x="-2524863" y="2524863"/>
            <a:ext cx="7315200" cy="2265474"/>
          </a:xfrm>
          <a:prstGeom prst="rect">
            <a:avLst/>
          </a:prstGeom>
          <a:solidFill>
            <a:srgbClr val="193970"/>
          </a:solidFill>
        </p:spPr>
      </p:sp>
      <p:sp>
        <p:nvSpPr>
          <p:cNvPr id="4" name="TextBox 4"/>
          <p:cNvSpPr txBox="1"/>
          <p:nvPr/>
        </p:nvSpPr>
        <p:spPr>
          <a:xfrm>
            <a:off x="3252407" y="2185327"/>
            <a:ext cx="5769673" cy="596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6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Zorganizowano zajęcia psychoedukacyjne </a:t>
            </a:r>
          </a:p>
          <a:p>
            <a:pPr algn="l">
              <a:lnSpc>
                <a:spcPts val="2400"/>
              </a:lnSpc>
            </a:pPr>
            <a:r>
              <a:rPr lang="en-US" sz="16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w szkołach dla </a:t>
            </a:r>
            <a:r>
              <a:rPr lang="en-US" sz="16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2 918 dzieci i młodzieży</a:t>
            </a:r>
            <a:r>
              <a:rPr lang="en-US" sz="16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252407" y="2853982"/>
            <a:ext cx="5769673" cy="901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6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Pracownicy Poradni udzielili </a:t>
            </a:r>
            <a:r>
              <a:rPr lang="en-US" sz="16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901 porad</a:t>
            </a:r>
            <a:r>
              <a:rPr lang="en-US" sz="16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 po badaniach przesiewowych dzieci 6–letnich i 5-letnich oraz </a:t>
            </a:r>
            <a:r>
              <a:rPr lang="en-US" sz="16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55 porad</a:t>
            </a:r>
            <a:r>
              <a:rPr lang="en-US" sz="16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 dla uczniów klas I,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52407" y="3846487"/>
            <a:ext cx="5769673" cy="596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6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Udzielono </a:t>
            </a:r>
            <a:r>
              <a:rPr lang="en-US" sz="16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1 200 indywidualnych porad i konsultacji</a:t>
            </a:r>
            <a:r>
              <a:rPr lang="en-US" sz="16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 dla rodziców i nauczycieli,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52407" y="4515141"/>
            <a:ext cx="5769673" cy="291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6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Pracownicy wygłosili </a:t>
            </a:r>
            <a:r>
              <a:rPr lang="en-US" sz="16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24 prelekcji</a:t>
            </a:r>
            <a:r>
              <a:rPr lang="en-US" sz="16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 dla </a:t>
            </a:r>
            <a:r>
              <a:rPr lang="en-US" sz="16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625 rodziców</a:t>
            </a:r>
            <a:r>
              <a:rPr lang="en-US" sz="16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52407" y="4859946"/>
            <a:ext cx="5769673" cy="901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6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Na zaproszenie Dyrektorów szkół pracownicy przeprowadzili </a:t>
            </a:r>
            <a:r>
              <a:rPr lang="en-US" sz="16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14 Rad Pedagogicznych</a:t>
            </a:r>
            <a:r>
              <a:rPr lang="en-US" sz="16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l">
              <a:lnSpc>
                <a:spcPts val="2400"/>
              </a:lnSpc>
            </a:pPr>
            <a:r>
              <a:rPr lang="en-US" sz="16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dla </a:t>
            </a:r>
            <a:r>
              <a:rPr lang="en-US" sz="16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276 nauczycieli</a:t>
            </a:r>
            <a:r>
              <a:rPr lang="en-US" sz="16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52407" y="5852451"/>
            <a:ext cx="5769673" cy="596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6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W zajęciach aktywizujących do wyboru kierunku kształcenia i zawodu udział wzięło </a:t>
            </a:r>
            <a:r>
              <a:rPr lang="en-US" sz="16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156 uczniów.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33882" y="6798978"/>
            <a:ext cx="26731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19.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5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72038" y="3463466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3" name="TextBox 3"/>
          <p:cNvSpPr txBox="1"/>
          <p:nvPr/>
        </p:nvSpPr>
        <p:spPr>
          <a:xfrm>
            <a:off x="2051987" y="1716603"/>
            <a:ext cx="5659150" cy="3853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Pomoc dzieciom, młodzieży, rodzicom (opiekunom)                                                  i nauczycielom potrzebującym wsparcia, poszukującym dróg w samorozwoju poprzez wnikliwą diagnozę psychologiczną, pedagogiczną i logopedyczną oraz działania profilaktyczne  i doradztwo.</a:t>
            </a:r>
          </a:p>
          <a:p>
            <a:pPr algn="just">
              <a:lnSpc>
                <a:spcPts val="2239"/>
              </a:lnSpc>
            </a:pPr>
            <a:endParaRPr lang="en-US" sz="1599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Oferujemy każdemu indywidualne podejście oraz wsparcie w działaniach wychowawczych rodziców                                     i nauczycieli, a także pomoc w minimalizowaniu nieharmonijności  rozwojowych dzieci.</a:t>
            </a:r>
          </a:p>
          <a:p>
            <a:pPr algn="just">
              <a:lnSpc>
                <a:spcPts val="2239"/>
              </a:lnSpc>
            </a:pPr>
            <a:endParaRPr lang="en-US" sz="1599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 bazie wiedzy i umiejętności pracowników propagujemy naszą placówkę w środowisku lokalnym, zachęcając do korzystania z naszej pomocy.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6285613"/>
            <a:ext cx="9753600" cy="102958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Freeform 5"/>
          <p:cNvSpPr/>
          <p:nvPr/>
        </p:nvSpPr>
        <p:spPr>
          <a:xfrm>
            <a:off x="7845166" y="5449353"/>
            <a:ext cx="1487785" cy="1463040"/>
          </a:xfrm>
          <a:custGeom>
            <a:avLst/>
            <a:gdLst/>
            <a:ahLst/>
            <a:cxnLst/>
            <a:rect l="l" t="t" r="r" b="b"/>
            <a:pathLst>
              <a:path w="1487785" h="1463040">
                <a:moveTo>
                  <a:pt x="0" y="0"/>
                </a:moveTo>
                <a:lnTo>
                  <a:pt x="1487785" y="0"/>
                </a:lnTo>
                <a:lnTo>
                  <a:pt x="1487785" y="1463040"/>
                </a:lnTo>
                <a:lnTo>
                  <a:pt x="0" y="1463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051987" y="731520"/>
            <a:ext cx="5659150" cy="638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39"/>
              </a:lnSpc>
            </a:pPr>
            <a:r>
              <a:rPr lang="en-US" sz="41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Misją Poradni jest: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376815" y="6798978"/>
            <a:ext cx="166846" cy="281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2.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7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493151" y="0"/>
            <a:ext cx="3325114" cy="731520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" name="Group 3"/>
          <p:cNvGrpSpPr/>
          <p:nvPr/>
        </p:nvGrpSpPr>
        <p:grpSpPr>
          <a:xfrm>
            <a:off x="7064941" y="731520"/>
            <a:ext cx="2688659" cy="5852160"/>
            <a:chOff x="0" y="0"/>
            <a:chExt cx="3584879" cy="780288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15521" r="15521"/>
            <a:stretch>
              <a:fillRect/>
            </a:stretch>
          </p:blipFill>
          <p:spPr>
            <a:xfrm>
              <a:off x="0" y="0"/>
              <a:ext cx="3584879" cy="7802880"/>
            </a:xfrm>
            <a:prstGeom prst="rect">
              <a:avLst/>
            </a:prstGeom>
          </p:spPr>
        </p:pic>
      </p:grpSp>
      <p:sp>
        <p:nvSpPr>
          <p:cNvPr id="5" name="AutoShape 5"/>
          <p:cNvSpPr/>
          <p:nvPr/>
        </p:nvSpPr>
        <p:spPr>
          <a:xfrm>
            <a:off x="731520" y="2973764"/>
            <a:ext cx="565635" cy="6666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TextBox 6"/>
          <p:cNvSpPr txBox="1"/>
          <p:nvPr/>
        </p:nvSpPr>
        <p:spPr>
          <a:xfrm>
            <a:off x="731520" y="3107099"/>
            <a:ext cx="5119582" cy="567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5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Szkoleniowe rady pedagogiczne przeprowadzono                        w </a:t>
            </a:r>
            <a:r>
              <a:rPr lang="en-US" sz="15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17 placówkach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1520" y="2024168"/>
            <a:ext cx="4607523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200" b="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WSPOMAGANIA PRZEDSZKOLI, szkół i placówek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1520" y="731520"/>
            <a:ext cx="4607523" cy="1157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79"/>
              </a:lnSpc>
            </a:pPr>
            <a:r>
              <a:rPr lang="en-US" sz="3784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ORGANIZOWANIE</a:t>
            </a:r>
          </a:p>
          <a:p>
            <a:pPr algn="just">
              <a:lnSpc>
                <a:spcPts val="4579"/>
              </a:lnSpc>
            </a:pPr>
            <a:r>
              <a:rPr lang="en-US" sz="3784" b="1" spc="21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 PROWADZENIE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1520" y="3662935"/>
            <a:ext cx="5119582" cy="86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5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Logopedyczne, pedagogiczne i psychologiczne badania przesiewowe prowadzono </a:t>
            </a:r>
          </a:p>
          <a:p>
            <a:pPr algn="l">
              <a:lnSpc>
                <a:spcPts val="2399"/>
              </a:lnSpc>
            </a:pPr>
            <a:r>
              <a:rPr lang="en-US" sz="15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 </a:t>
            </a:r>
            <a:r>
              <a:rPr lang="en-US" sz="15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37 placówkach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1520" y="4587813"/>
            <a:ext cx="5119582" cy="567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5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Opinie o potrzebie dostosowania wymagań edukacyjnych dla uczniów wydano dla </a:t>
            </a:r>
            <a:r>
              <a:rPr lang="en-US" sz="15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112 szkół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1520" y="5222178"/>
            <a:ext cx="5119582" cy="86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5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Opinie o potrzebie objęcia uczniów pomocą psychologiczno-pedagogiczną wydano                                                  dla </a:t>
            </a:r>
            <a:r>
              <a:rPr lang="en-US" sz="15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187 placówek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31520" y="6151818"/>
            <a:ext cx="5119582" cy="27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5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Zajęcia warsztatowe prowadzono w </a:t>
            </a:r>
            <a:r>
              <a:rPr lang="en-US" sz="15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60 szkołach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306126" y="6798978"/>
            <a:ext cx="308223" cy="281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20.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520" y="2466372"/>
            <a:ext cx="4052062" cy="2382456"/>
            <a:chOff x="0" y="0"/>
            <a:chExt cx="5402749" cy="3176608"/>
          </a:xfrm>
        </p:grpSpPr>
        <p:sp>
          <p:nvSpPr>
            <p:cNvPr id="3" name="AutoShape 3"/>
            <p:cNvSpPr/>
            <p:nvPr/>
          </p:nvSpPr>
          <p:spPr>
            <a:xfrm>
              <a:off x="0" y="2293523"/>
              <a:ext cx="783103" cy="89703"/>
            </a:xfrm>
            <a:prstGeom prst="rect">
              <a:avLst/>
            </a:prstGeom>
            <a:solidFill>
              <a:srgbClr val="19397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2826087"/>
              <a:ext cx="5402749" cy="350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99"/>
                </a:lnSpc>
              </a:pPr>
              <a:r>
                <a:rPr lang="en-US" sz="1599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w roku szkolnym 2023/2024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5402749" cy="1803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99"/>
                </a:lnSpc>
              </a:pPr>
              <a:r>
                <a:rPr lang="en-US" sz="4499" b="1">
                  <a:solidFill>
                    <a:srgbClr val="19397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ZESPÓŁ</a:t>
              </a:r>
            </a:p>
            <a:p>
              <a:pPr algn="l">
                <a:lnSpc>
                  <a:spcPts val="5400"/>
                </a:lnSpc>
              </a:pPr>
              <a:r>
                <a:rPr lang="en-US" sz="4500" b="1">
                  <a:solidFill>
                    <a:srgbClr val="19397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ORZEKAJĄCY</a:t>
              </a:r>
            </a:p>
          </p:txBody>
        </p:sp>
      </p:grpSp>
      <p:sp>
        <p:nvSpPr>
          <p:cNvPr id="6" name="AutoShape 6"/>
          <p:cNvSpPr/>
          <p:nvPr/>
        </p:nvSpPr>
        <p:spPr>
          <a:xfrm>
            <a:off x="0" y="6583680"/>
            <a:ext cx="9753600" cy="731520"/>
          </a:xfrm>
          <a:prstGeom prst="rect">
            <a:avLst/>
          </a:prstGeom>
          <a:solidFill>
            <a:srgbClr val="FDCF60"/>
          </a:solidFill>
        </p:spPr>
      </p:sp>
      <p:sp>
        <p:nvSpPr>
          <p:cNvPr id="7" name="Freeform 7"/>
          <p:cNvSpPr/>
          <p:nvPr/>
        </p:nvSpPr>
        <p:spPr>
          <a:xfrm>
            <a:off x="5676250" y="4023360"/>
            <a:ext cx="3345830" cy="2926080"/>
          </a:xfrm>
          <a:custGeom>
            <a:avLst/>
            <a:gdLst/>
            <a:ahLst/>
            <a:cxnLst/>
            <a:rect l="l" t="t" r="r" b="b"/>
            <a:pathLst>
              <a:path w="3345830" h="2926080">
                <a:moveTo>
                  <a:pt x="0" y="0"/>
                </a:moveTo>
                <a:lnTo>
                  <a:pt x="3345830" y="0"/>
                </a:lnTo>
                <a:lnTo>
                  <a:pt x="334583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338273" y="6798978"/>
            <a:ext cx="26292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21.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520" y="1578205"/>
            <a:ext cx="8290560" cy="5005475"/>
            <a:chOff x="0" y="0"/>
            <a:chExt cx="11054080" cy="6673966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6903"/>
              <a:ext cx="11054080" cy="794075"/>
              <a:chOff x="0" y="0"/>
              <a:chExt cx="3070578" cy="2205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070578" cy="220576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220576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220576"/>
                    </a:lnTo>
                    <a:lnTo>
                      <a:pt x="0" y="220576"/>
                    </a:lnTo>
                    <a:close/>
                  </a:path>
                </a:pathLst>
              </a:custGeom>
              <a:solidFill>
                <a:srgbClr val="4968D0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3070578" cy="2491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992968" y="841964"/>
              <a:ext cx="7965943" cy="505024"/>
              <a:chOff x="0" y="0"/>
              <a:chExt cx="2212762" cy="14028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212762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2212762" h="140284">
                    <a:moveTo>
                      <a:pt x="0" y="0"/>
                    </a:moveTo>
                    <a:lnTo>
                      <a:pt x="2212762" y="0"/>
                    </a:lnTo>
                    <a:lnTo>
                      <a:pt x="2212762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2212762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Niesłyszących i słabosłyszących</a:t>
                </a: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8990435" y="844759"/>
              <a:ext cx="2063645" cy="505024"/>
              <a:chOff x="0" y="0"/>
              <a:chExt cx="573235" cy="14028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73235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573235" h="140284">
                    <a:moveTo>
                      <a:pt x="0" y="0"/>
                    </a:moveTo>
                    <a:lnTo>
                      <a:pt x="573235" y="0"/>
                    </a:lnTo>
                    <a:lnTo>
                      <a:pt x="573235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573235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13</a:t>
                </a: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841964"/>
              <a:ext cx="954868" cy="505024"/>
              <a:chOff x="0" y="0"/>
              <a:chExt cx="265241" cy="14028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65241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265241" h="140284">
                    <a:moveTo>
                      <a:pt x="0" y="0"/>
                    </a:moveTo>
                    <a:lnTo>
                      <a:pt x="265241" y="0"/>
                    </a:lnTo>
                    <a:lnTo>
                      <a:pt x="265241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265241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1.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992968" y="0"/>
              <a:ext cx="7965943" cy="794075"/>
              <a:chOff x="0" y="0"/>
              <a:chExt cx="2212762" cy="22057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212762" cy="220576"/>
              </a:xfrm>
              <a:custGeom>
                <a:avLst/>
                <a:gdLst/>
                <a:ahLst/>
                <a:cxnLst/>
                <a:rect l="l" t="t" r="r" b="b"/>
                <a:pathLst>
                  <a:path w="2212762" h="220576">
                    <a:moveTo>
                      <a:pt x="0" y="0"/>
                    </a:moveTo>
                    <a:lnTo>
                      <a:pt x="2212762" y="0"/>
                    </a:lnTo>
                    <a:lnTo>
                      <a:pt x="2212762" y="220576"/>
                    </a:lnTo>
                    <a:lnTo>
                      <a:pt x="0" y="220576"/>
                    </a:lnTo>
                    <a:close/>
                  </a:path>
                </a:pathLst>
              </a:custGeom>
              <a:solidFill>
                <a:srgbClr val="1979EB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2212762" cy="2491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 b="1">
                    <a:solidFill>
                      <a:srgbClr val="FFFFFF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Rodzaj wydanego orzeczenia</a:t>
                </a: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990435" y="0"/>
              <a:ext cx="2063645" cy="794075"/>
              <a:chOff x="0" y="0"/>
              <a:chExt cx="573235" cy="220576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573235" cy="220576"/>
              </a:xfrm>
              <a:custGeom>
                <a:avLst/>
                <a:gdLst/>
                <a:ahLst/>
                <a:cxnLst/>
                <a:rect l="l" t="t" r="r" b="b"/>
                <a:pathLst>
                  <a:path w="573235" h="220576">
                    <a:moveTo>
                      <a:pt x="0" y="0"/>
                    </a:moveTo>
                    <a:lnTo>
                      <a:pt x="573235" y="0"/>
                    </a:lnTo>
                    <a:lnTo>
                      <a:pt x="573235" y="220576"/>
                    </a:lnTo>
                    <a:lnTo>
                      <a:pt x="0" y="220576"/>
                    </a:lnTo>
                    <a:close/>
                  </a:path>
                </a:pathLst>
              </a:custGeom>
              <a:solidFill>
                <a:srgbClr val="1979EB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573235" cy="2491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 b="1">
                    <a:solidFill>
                      <a:srgbClr val="FFFFFF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Ogółem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0"/>
              <a:ext cx="932778" cy="794075"/>
              <a:chOff x="0" y="0"/>
              <a:chExt cx="259105" cy="22057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59105" cy="220576"/>
              </a:xfrm>
              <a:custGeom>
                <a:avLst/>
                <a:gdLst/>
                <a:ahLst/>
                <a:cxnLst/>
                <a:rect l="l" t="t" r="r" b="b"/>
                <a:pathLst>
                  <a:path w="259105" h="220576">
                    <a:moveTo>
                      <a:pt x="0" y="0"/>
                    </a:moveTo>
                    <a:lnTo>
                      <a:pt x="259105" y="0"/>
                    </a:lnTo>
                    <a:lnTo>
                      <a:pt x="259105" y="220576"/>
                    </a:lnTo>
                    <a:lnTo>
                      <a:pt x="0" y="220576"/>
                    </a:lnTo>
                    <a:close/>
                  </a:path>
                </a:pathLst>
              </a:custGeom>
              <a:solidFill>
                <a:srgbClr val="1979EB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259105" cy="2491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 b="1">
                    <a:solidFill>
                      <a:srgbClr val="FFFFFF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LP.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992968" y="1400583"/>
              <a:ext cx="7965943" cy="505024"/>
              <a:chOff x="0" y="0"/>
              <a:chExt cx="2212762" cy="14028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212762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2212762" h="140284">
                    <a:moveTo>
                      <a:pt x="0" y="0"/>
                    </a:moveTo>
                    <a:lnTo>
                      <a:pt x="2212762" y="0"/>
                    </a:lnTo>
                    <a:lnTo>
                      <a:pt x="2212762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2212762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Niewidomych i słabowidzących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8990435" y="1403378"/>
              <a:ext cx="2063645" cy="505024"/>
              <a:chOff x="0" y="0"/>
              <a:chExt cx="573235" cy="14028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573235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573235" h="140284">
                    <a:moveTo>
                      <a:pt x="0" y="0"/>
                    </a:moveTo>
                    <a:lnTo>
                      <a:pt x="573235" y="0"/>
                    </a:lnTo>
                    <a:lnTo>
                      <a:pt x="573235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573235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22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0" y="1400583"/>
              <a:ext cx="954868" cy="505024"/>
              <a:chOff x="0" y="0"/>
              <a:chExt cx="265241" cy="14028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65241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265241" h="140284">
                    <a:moveTo>
                      <a:pt x="0" y="0"/>
                    </a:moveTo>
                    <a:lnTo>
                      <a:pt x="265241" y="0"/>
                    </a:lnTo>
                    <a:lnTo>
                      <a:pt x="265241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265241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2.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992968" y="1959201"/>
              <a:ext cx="7965943" cy="505024"/>
              <a:chOff x="0" y="0"/>
              <a:chExt cx="2212762" cy="140284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212762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2212762" h="140284">
                    <a:moveTo>
                      <a:pt x="0" y="0"/>
                    </a:moveTo>
                    <a:lnTo>
                      <a:pt x="2212762" y="0"/>
                    </a:lnTo>
                    <a:lnTo>
                      <a:pt x="2212762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2212762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Z niepełnosprawnością intelektualną w stopniu lekkim</a:t>
                </a: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8990435" y="1961996"/>
              <a:ext cx="2063645" cy="505024"/>
              <a:chOff x="0" y="0"/>
              <a:chExt cx="573235" cy="140284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573235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573235" h="140284">
                    <a:moveTo>
                      <a:pt x="0" y="0"/>
                    </a:moveTo>
                    <a:lnTo>
                      <a:pt x="573235" y="0"/>
                    </a:lnTo>
                    <a:lnTo>
                      <a:pt x="573235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28575"/>
                <a:ext cx="573235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37</a:t>
                </a: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0" y="1959201"/>
              <a:ext cx="954868" cy="505024"/>
              <a:chOff x="0" y="0"/>
              <a:chExt cx="265241" cy="14028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265241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265241" h="140284">
                    <a:moveTo>
                      <a:pt x="0" y="0"/>
                    </a:moveTo>
                    <a:lnTo>
                      <a:pt x="265241" y="0"/>
                    </a:lnTo>
                    <a:lnTo>
                      <a:pt x="265241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28575"/>
                <a:ext cx="265241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3.</a:t>
                </a: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992968" y="2517820"/>
              <a:ext cx="7965943" cy="804436"/>
              <a:chOff x="0" y="0"/>
              <a:chExt cx="2212762" cy="223454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212762" cy="223454"/>
              </a:xfrm>
              <a:custGeom>
                <a:avLst/>
                <a:gdLst/>
                <a:ahLst/>
                <a:cxnLst/>
                <a:rect l="l" t="t" r="r" b="b"/>
                <a:pathLst>
                  <a:path w="2212762" h="223454">
                    <a:moveTo>
                      <a:pt x="0" y="0"/>
                    </a:moveTo>
                    <a:lnTo>
                      <a:pt x="2212762" y="0"/>
                    </a:lnTo>
                    <a:lnTo>
                      <a:pt x="2212762" y="223454"/>
                    </a:lnTo>
                    <a:lnTo>
                      <a:pt x="0" y="22345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28575"/>
                <a:ext cx="2212762" cy="2520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Z niepełnosprawnością intelektualną w stopniu umiarkowanym lub znacznym </a:t>
                </a: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8990435" y="2520615"/>
              <a:ext cx="2063645" cy="801641"/>
              <a:chOff x="0" y="0"/>
              <a:chExt cx="573235" cy="222678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573235" cy="222678"/>
              </a:xfrm>
              <a:custGeom>
                <a:avLst/>
                <a:gdLst/>
                <a:ahLst/>
                <a:cxnLst/>
                <a:rect l="l" t="t" r="r" b="b"/>
                <a:pathLst>
                  <a:path w="573235" h="222678">
                    <a:moveTo>
                      <a:pt x="0" y="0"/>
                    </a:moveTo>
                    <a:lnTo>
                      <a:pt x="573235" y="0"/>
                    </a:lnTo>
                    <a:lnTo>
                      <a:pt x="573235" y="222678"/>
                    </a:lnTo>
                    <a:lnTo>
                      <a:pt x="0" y="22267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28575"/>
                <a:ext cx="573235" cy="2512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20</a:t>
                </a:r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0" y="2517820"/>
              <a:ext cx="954868" cy="804436"/>
              <a:chOff x="0" y="0"/>
              <a:chExt cx="265241" cy="223454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265241" cy="223454"/>
              </a:xfrm>
              <a:custGeom>
                <a:avLst/>
                <a:gdLst/>
                <a:ahLst/>
                <a:cxnLst/>
                <a:rect l="l" t="t" r="r" b="b"/>
                <a:pathLst>
                  <a:path w="265241" h="223454">
                    <a:moveTo>
                      <a:pt x="0" y="0"/>
                    </a:moveTo>
                    <a:lnTo>
                      <a:pt x="265241" y="0"/>
                    </a:lnTo>
                    <a:lnTo>
                      <a:pt x="265241" y="223454"/>
                    </a:lnTo>
                    <a:lnTo>
                      <a:pt x="0" y="22345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28575"/>
                <a:ext cx="265241" cy="2520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4.</a:t>
                </a:r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992968" y="3373055"/>
              <a:ext cx="7965943" cy="505024"/>
              <a:chOff x="0" y="0"/>
              <a:chExt cx="2212762" cy="140284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2212762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2212762" h="140284">
                    <a:moveTo>
                      <a:pt x="0" y="0"/>
                    </a:moveTo>
                    <a:lnTo>
                      <a:pt x="2212762" y="0"/>
                    </a:lnTo>
                    <a:lnTo>
                      <a:pt x="2212762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28575"/>
                <a:ext cx="2212762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Z niepełnosprawnością sprzężoną</a:t>
                </a:r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8990435" y="3375850"/>
              <a:ext cx="2063645" cy="505024"/>
              <a:chOff x="0" y="0"/>
              <a:chExt cx="573235" cy="140284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573235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573235" h="140284">
                    <a:moveTo>
                      <a:pt x="0" y="0"/>
                    </a:moveTo>
                    <a:lnTo>
                      <a:pt x="573235" y="0"/>
                    </a:lnTo>
                    <a:lnTo>
                      <a:pt x="573235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28575"/>
                <a:ext cx="573235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71</a:t>
                </a:r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0" y="3373055"/>
              <a:ext cx="954868" cy="505024"/>
              <a:chOff x="0" y="0"/>
              <a:chExt cx="265241" cy="140284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265241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265241" h="140284">
                    <a:moveTo>
                      <a:pt x="0" y="0"/>
                    </a:moveTo>
                    <a:lnTo>
                      <a:pt x="265241" y="0"/>
                    </a:lnTo>
                    <a:lnTo>
                      <a:pt x="265241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0" y="-28575"/>
                <a:ext cx="265241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5.</a:t>
                </a:r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992968" y="3931674"/>
              <a:ext cx="7965943" cy="505024"/>
              <a:chOff x="0" y="0"/>
              <a:chExt cx="2212762" cy="140284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2212762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2212762" h="140284">
                    <a:moveTo>
                      <a:pt x="0" y="0"/>
                    </a:moveTo>
                    <a:lnTo>
                      <a:pt x="2212762" y="0"/>
                    </a:lnTo>
                    <a:lnTo>
                      <a:pt x="2212762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0" y="-28575"/>
                <a:ext cx="2212762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Zagrożonych niedostosowaniem społecznym</a:t>
                </a:r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8990435" y="3934469"/>
              <a:ext cx="2063645" cy="505024"/>
              <a:chOff x="0" y="0"/>
              <a:chExt cx="573235" cy="140284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573235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573235" h="140284">
                    <a:moveTo>
                      <a:pt x="0" y="0"/>
                    </a:moveTo>
                    <a:lnTo>
                      <a:pt x="573235" y="0"/>
                    </a:lnTo>
                    <a:lnTo>
                      <a:pt x="573235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-28575"/>
                <a:ext cx="573235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20</a:t>
                </a:r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>
              <a:off x="0" y="3931674"/>
              <a:ext cx="954868" cy="505024"/>
              <a:chOff x="0" y="0"/>
              <a:chExt cx="265241" cy="140284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265241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265241" h="140284">
                    <a:moveTo>
                      <a:pt x="0" y="0"/>
                    </a:moveTo>
                    <a:lnTo>
                      <a:pt x="265241" y="0"/>
                    </a:lnTo>
                    <a:lnTo>
                      <a:pt x="265241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8" name="TextBox 68"/>
              <p:cNvSpPr txBox="1"/>
              <p:nvPr/>
            </p:nvSpPr>
            <p:spPr>
              <a:xfrm>
                <a:off x="0" y="-28575"/>
                <a:ext cx="265241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6.</a:t>
                </a:r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>
              <a:off x="992968" y="4490292"/>
              <a:ext cx="7965943" cy="505024"/>
              <a:chOff x="0" y="0"/>
              <a:chExt cx="2212762" cy="140284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2212762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2212762" h="140284">
                    <a:moveTo>
                      <a:pt x="0" y="0"/>
                    </a:moveTo>
                    <a:lnTo>
                      <a:pt x="2212762" y="0"/>
                    </a:lnTo>
                    <a:lnTo>
                      <a:pt x="2212762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0" y="-28575"/>
                <a:ext cx="2212762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Niedostosowanych społecznie</a:t>
                </a:r>
              </a:p>
            </p:txBody>
          </p:sp>
        </p:grpSp>
        <p:grpSp>
          <p:nvGrpSpPr>
            <p:cNvPr id="72" name="Group 72"/>
            <p:cNvGrpSpPr/>
            <p:nvPr/>
          </p:nvGrpSpPr>
          <p:grpSpPr>
            <a:xfrm>
              <a:off x="8990435" y="4493087"/>
              <a:ext cx="2063645" cy="505024"/>
              <a:chOff x="0" y="0"/>
              <a:chExt cx="573235" cy="140284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0" y="0"/>
                <a:ext cx="573235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573235" h="140284">
                    <a:moveTo>
                      <a:pt x="0" y="0"/>
                    </a:moveTo>
                    <a:lnTo>
                      <a:pt x="573235" y="0"/>
                    </a:lnTo>
                    <a:lnTo>
                      <a:pt x="573235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74" name="TextBox 74"/>
              <p:cNvSpPr txBox="1"/>
              <p:nvPr/>
            </p:nvSpPr>
            <p:spPr>
              <a:xfrm>
                <a:off x="0" y="-28575"/>
                <a:ext cx="573235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0</a:t>
                </a:r>
              </a:p>
            </p:txBody>
          </p:sp>
        </p:grpSp>
        <p:grpSp>
          <p:nvGrpSpPr>
            <p:cNvPr id="75" name="Group 75"/>
            <p:cNvGrpSpPr/>
            <p:nvPr/>
          </p:nvGrpSpPr>
          <p:grpSpPr>
            <a:xfrm>
              <a:off x="0" y="4490292"/>
              <a:ext cx="954868" cy="505024"/>
              <a:chOff x="0" y="0"/>
              <a:chExt cx="265241" cy="140284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265241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265241" h="140284">
                    <a:moveTo>
                      <a:pt x="0" y="0"/>
                    </a:moveTo>
                    <a:lnTo>
                      <a:pt x="265241" y="0"/>
                    </a:lnTo>
                    <a:lnTo>
                      <a:pt x="265241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77" name="TextBox 77"/>
              <p:cNvSpPr txBox="1"/>
              <p:nvPr/>
            </p:nvSpPr>
            <p:spPr>
              <a:xfrm>
                <a:off x="0" y="-28575"/>
                <a:ext cx="265241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7.</a:t>
                </a:r>
              </a:p>
            </p:txBody>
          </p:sp>
        </p:grpSp>
        <p:grpSp>
          <p:nvGrpSpPr>
            <p:cNvPr id="78" name="Group 78"/>
            <p:cNvGrpSpPr/>
            <p:nvPr/>
          </p:nvGrpSpPr>
          <p:grpSpPr>
            <a:xfrm>
              <a:off x="992968" y="5048911"/>
              <a:ext cx="7965943" cy="505024"/>
              <a:chOff x="0" y="0"/>
              <a:chExt cx="2212762" cy="140284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2212762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2212762" h="140284">
                    <a:moveTo>
                      <a:pt x="0" y="0"/>
                    </a:moveTo>
                    <a:lnTo>
                      <a:pt x="2212762" y="0"/>
                    </a:lnTo>
                    <a:lnTo>
                      <a:pt x="2212762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80" name="TextBox 80"/>
              <p:cNvSpPr txBox="1"/>
              <p:nvPr/>
            </p:nvSpPr>
            <p:spPr>
              <a:xfrm>
                <a:off x="0" y="-28575"/>
                <a:ext cx="2212762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 potrzebie zajęć rewalidacyjno – wychowawczych</a:t>
                </a:r>
              </a:p>
            </p:txBody>
          </p:sp>
        </p:grpSp>
        <p:grpSp>
          <p:nvGrpSpPr>
            <p:cNvPr id="81" name="Group 81"/>
            <p:cNvGrpSpPr/>
            <p:nvPr/>
          </p:nvGrpSpPr>
          <p:grpSpPr>
            <a:xfrm>
              <a:off x="8990435" y="5051706"/>
              <a:ext cx="2063645" cy="505024"/>
              <a:chOff x="0" y="0"/>
              <a:chExt cx="573235" cy="140284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573235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573235" h="140284">
                    <a:moveTo>
                      <a:pt x="0" y="0"/>
                    </a:moveTo>
                    <a:lnTo>
                      <a:pt x="573235" y="0"/>
                    </a:lnTo>
                    <a:lnTo>
                      <a:pt x="573235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83" name="TextBox 83"/>
              <p:cNvSpPr txBox="1"/>
              <p:nvPr/>
            </p:nvSpPr>
            <p:spPr>
              <a:xfrm>
                <a:off x="0" y="-28575"/>
                <a:ext cx="573235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10</a:t>
                </a:r>
              </a:p>
            </p:txBody>
          </p:sp>
        </p:grpSp>
        <p:grpSp>
          <p:nvGrpSpPr>
            <p:cNvPr id="84" name="Group 84"/>
            <p:cNvGrpSpPr/>
            <p:nvPr/>
          </p:nvGrpSpPr>
          <p:grpSpPr>
            <a:xfrm>
              <a:off x="0" y="5048911"/>
              <a:ext cx="954868" cy="505024"/>
              <a:chOff x="0" y="0"/>
              <a:chExt cx="265241" cy="140284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265241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265241" h="140284">
                    <a:moveTo>
                      <a:pt x="0" y="0"/>
                    </a:moveTo>
                    <a:lnTo>
                      <a:pt x="265241" y="0"/>
                    </a:lnTo>
                    <a:lnTo>
                      <a:pt x="265241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86" name="TextBox 86"/>
              <p:cNvSpPr txBox="1"/>
              <p:nvPr/>
            </p:nvSpPr>
            <p:spPr>
              <a:xfrm>
                <a:off x="0" y="-28575"/>
                <a:ext cx="265241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8.</a:t>
                </a:r>
              </a:p>
            </p:txBody>
          </p:sp>
        </p:grpSp>
        <p:grpSp>
          <p:nvGrpSpPr>
            <p:cNvPr id="87" name="Group 87"/>
            <p:cNvGrpSpPr/>
            <p:nvPr/>
          </p:nvGrpSpPr>
          <p:grpSpPr>
            <a:xfrm>
              <a:off x="992968" y="5607529"/>
              <a:ext cx="7965943" cy="505024"/>
              <a:chOff x="0" y="0"/>
              <a:chExt cx="2212762" cy="140284"/>
            </a:xfrm>
          </p:grpSpPr>
          <p:sp>
            <p:nvSpPr>
              <p:cNvPr id="88" name="Freeform 88"/>
              <p:cNvSpPr/>
              <p:nvPr/>
            </p:nvSpPr>
            <p:spPr>
              <a:xfrm>
                <a:off x="0" y="0"/>
                <a:ext cx="2212762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2212762" h="140284">
                    <a:moveTo>
                      <a:pt x="0" y="0"/>
                    </a:moveTo>
                    <a:lnTo>
                      <a:pt x="2212762" y="0"/>
                    </a:lnTo>
                    <a:lnTo>
                      <a:pt x="2212762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89" name="TextBox 89"/>
              <p:cNvSpPr txBox="1"/>
              <p:nvPr/>
            </p:nvSpPr>
            <p:spPr>
              <a:xfrm>
                <a:off x="0" y="-28575"/>
                <a:ext cx="2212762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 potrzebie indywidualnego nauczania</a:t>
                </a:r>
              </a:p>
            </p:txBody>
          </p:sp>
        </p:grpSp>
        <p:grpSp>
          <p:nvGrpSpPr>
            <p:cNvPr id="90" name="Group 90"/>
            <p:cNvGrpSpPr/>
            <p:nvPr/>
          </p:nvGrpSpPr>
          <p:grpSpPr>
            <a:xfrm>
              <a:off x="8990435" y="5610324"/>
              <a:ext cx="2063645" cy="505024"/>
              <a:chOff x="0" y="0"/>
              <a:chExt cx="573235" cy="140284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0" y="0"/>
                <a:ext cx="573235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573235" h="140284">
                    <a:moveTo>
                      <a:pt x="0" y="0"/>
                    </a:moveTo>
                    <a:lnTo>
                      <a:pt x="573235" y="0"/>
                    </a:lnTo>
                    <a:lnTo>
                      <a:pt x="573235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92" name="TextBox 92"/>
              <p:cNvSpPr txBox="1"/>
              <p:nvPr/>
            </p:nvSpPr>
            <p:spPr>
              <a:xfrm>
                <a:off x="0" y="-28575"/>
                <a:ext cx="573235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66</a:t>
                </a:r>
              </a:p>
            </p:txBody>
          </p:sp>
        </p:grpSp>
        <p:grpSp>
          <p:nvGrpSpPr>
            <p:cNvPr id="93" name="Group 93"/>
            <p:cNvGrpSpPr/>
            <p:nvPr/>
          </p:nvGrpSpPr>
          <p:grpSpPr>
            <a:xfrm>
              <a:off x="0" y="5607529"/>
              <a:ext cx="954868" cy="505024"/>
              <a:chOff x="0" y="0"/>
              <a:chExt cx="265241" cy="140284"/>
            </a:xfrm>
          </p:grpSpPr>
          <p:sp>
            <p:nvSpPr>
              <p:cNvPr id="94" name="Freeform 94"/>
              <p:cNvSpPr/>
              <p:nvPr/>
            </p:nvSpPr>
            <p:spPr>
              <a:xfrm>
                <a:off x="0" y="0"/>
                <a:ext cx="265241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265241" h="140284">
                    <a:moveTo>
                      <a:pt x="0" y="0"/>
                    </a:moveTo>
                    <a:lnTo>
                      <a:pt x="265241" y="0"/>
                    </a:lnTo>
                    <a:lnTo>
                      <a:pt x="265241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95" name="TextBox 95"/>
              <p:cNvSpPr txBox="1"/>
              <p:nvPr/>
            </p:nvSpPr>
            <p:spPr>
              <a:xfrm>
                <a:off x="0" y="-28575"/>
                <a:ext cx="265241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9.</a:t>
                </a:r>
              </a:p>
            </p:txBody>
          </p:sp>
        </p:grpSp>
        <p:grpSp>
          <p:nvGrpSpPr>
            <p:cNvPr id="96" name="Group 96"/>
            <p:cNvGrpSpPr/>
            <p:nvPr/>
          </p:nvGrpSpPr>
          <p:grpSpPr>
            <a:xfrm>
              <a:off x="992968" y="6166148"/>
              <a:ext cx="7965943" cy="505024"/>
              <a:chOff x="0" y="0"/>
              <a:chExt cx="2212762" cy="140284"/>
            </a:xfrm>
          </p:grpSpPr>
          <p:sp>
            <p:nvSpPr>
              <p:cNvPr id="97" name="Freeform 97"/>
              <p:cNvSpPr/>
              <p:nvPr/>
            </p:nvSpPr>
            <p:spPr>
              <a:xfrm>
                <a:off x="0" y="0"/>
                <a:ext cx="2212762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2212762" h="140284">
                    <a:moveTo>
                      <a:pt x="0" y="0"/>
                    </a:moveTo>
                    <a:lnTo>
                      <a:pt x="2212762" y="0"/>
                    </a:lnTo>
                    <a:lnTo>
                      <a:pt x="2212762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98" name="TextBox 98"/>
              <p:cNvSpPr txBox="1"/>
              <p:nvPr/>
            </p:nvSpPr>
            <p:spPr>
              <a:xfrm>
                <a:off x="0" y="-28575"/>
                <a:ext cx="2212762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 braku potrzeby indywidualnego nauczania</a:t>
                </a:r>
              </a:p>
            </p:txBody>
          </p:sp>
        </p:grpSp>
        <p:grpSp>
          <p:nvGrpSpPr>
            <p:cNvPr id="99" name="Group 99"/>
            <p:cNvGrpSpPr/>
            <p:nvPr/>
          </p:nvGrpSpPr>
          <p:grpSpPr>
            <a:xfrm>
              <a:off x="8990435" y="6168943"/>
              <a:ext cx="2063645" cy="505024"/>
              <a:chOff x="0" y="0"/>
              <a:chExt cx="573235" cy="140284"/>
            </a:xfrm>
          </p:grpSpPr>
          <p:sp>
            <p:nvSpPr>
              <p:cNvPr id="100" name="Freeform 100"/>
              <p:cNvSpPr/>
              <p:nvPr/>
            </p:nvSpPr>
            <p:spPr>
              <a:xfrm>
                <a:off x="0" y="0"/>
                <a:ext cx="573235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573235" h="140284">
                    <a:moveTo>
                      <a:pt x="0" y="0"/>
                    </a:moveTo>
                    <a:lnTo>
                      <a:pt x="573235" y="0"/>
                    </a:lnTo>
                    <a:lnTo>
                      <a:pt x="573235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01" name="TextBox 101"/>
              <p:cNvSpPr txBox="1"/>
              <p:nvPr/>
            </p:nvSpPr>
            <p:spPr>
              <a:xfrm>
                <a:off x="0" y="-28575"/>
                <a:ext cx="573235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0</a:t>
                </a:r>
              </a:p>
            </p:txBody>
          </p:sp>
        </p:grpSp>
        <p:grpSp>
          <p:nvGrpSpPr>
            <p:cNvPr id="102" name="Group 102"/>
            <p:cNvGrpSpPr/>
            <p:nvPr/>
          </p:nvGrpSpPr>
          <p:grpSpPr>
            <a:xfrm>
              <a:off x="0" y="6166148"/>
              <a:ext cx="954868" cy="505024"/>
              <a:chOff x="0" y="0"/>
              <a:chExt cx="265241" cy="140284"/>
            </a:xfrm>
          </p:grpSpPr>
          <p:sp>
            <p:nvSpPr>
              <p:cNvPr id="103" name="Freeform 103"/>
              <p:cNvSpPr/>
              <p:nvPr/>
            </p:nvSpPr>
            <p:spPr>
              <a:xfrm>
                <a:off x="0" y="0"/>
                <a:ext cx="265241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265241" h="140284">
                    <a:moveTo>
                      <a:pt x="0" y="0"/>
                    </a:moveTo>
                    <a:lnTo>
                      <a:pt x="265241" y="0"/>
                    </a:lnTo>
                    <a:lnTo>
                      <a:pt x="265241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04" name="TextBox 104"/>
              <p:cNvSpPr txBox="1"/>
              <p:nvPr/>
            </p:nvSpPr>
            <p:spPr>
              <a:xfrm>
                <a:off x="0" y="-28575"/>
                <a:ext cx="265241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10.</a:t>
                </a:r>
              </a:p>
            </p:txBody>
          </p:sp>
        </p:grpSp>
      </p:grpSp>
      <p:sp>
        <p:nvSpPr>
          <p:cNvPr id="105" name="TextBox 105"/>
          <p:cNvSpPr txBox="1"/>
          <p:nvPr/>
        </p:nvSpPr>
        <p:spPr>
          <a:xfrm>
            <a:off x="731520" y="702945"/>
            <a:ext cx="8290560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Zespół Orzekający wydał </a:t>
            </a:r>
            <a:r>
              <a:rPr lang="en-US" sz="17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419 orzeczeń</a:t>
            </a:r>
            <a:r>
              <a:rPr lang="en-US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w roku szkolnym 2023/2024, w tym: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9316172" y="6798978"/>
            <a:ext cx="288131" cy="281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22.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520" y="1455711"/>
            <a:ext cx="8290560" cy="4403777"/>
            <a:chOff x="0" y="0"/>
            <a:chExt cx="11054080" cy="587170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6903"/>
              <a:ext cx="11054080" cy="794075"/>
              <a:chOff x="0" y="0"/>
              <a:chExt cx="3070578" cy="2205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070578" cy="220576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220576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220576"/>
                    </a:lnTo>
                    <a:lnTo>
                      <a:pt x="0" y="220576"/>
                    </a:lnTo>
                    <a:close/>
                  </a:path>
                </a:pathLst>
              </a:custGeom>
              <a:solidFill>
                <a:srgbClr val="4968D0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3070578" cy="2491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992968" y="841964"/>
              <a:ext cx="7965943" cy="505024"/>
              <a:chOff x="0" y="0"/>
              <a:chExt cx="2212762" cy="14028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212762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2212762" h="140284">
                    <a:moveTo>
                      <a:pt x="0" y="0"/>
                    </a:moveTo>
                    <a:lnTo>
                      <a:pt x="2212762" y="0"/>
                    </a:lnTo>
                    <a:lnTo>
                      <a:pt x="2212762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2212762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Uchylające</a:t>
                </a: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8990435" y="844759"/>
              <a:ext cx="2063645" cy="505024"/>
              <a:chOff x="0" y="0"/>
              <a:chExt cx="573235" cy="14028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73235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573235" h="140284">
                    <a:moveTo>
                      <a:pt x="0" y="0"/>
                    </a:moveTo>
                    <a:lnTo>
                      <a:pt x="573235" y="0"/>
                    </a:lnTo>
                    <a:lnTo>
                      <a:pt x="573235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573235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0</a:t>
                </a: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841964"/>
              <a:ext cx="954868" cy="505024"/>
              <a:chOff x="0" y="0"/>
              <a:chExt cx="265241" cy="14028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65241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265241" h="140284">
                    <a:moveTo>
                      <a:pt x="0" y="0"/>
                    </a:moveTo>
                    <a:lnTo>
                      <a:pt x="265241" y="0"/>
                    </a:lnTo>
                    <a:lnTo>
                      <a:pt x="265241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265241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11.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992968" y="0"/>
              <a:ext cx="7965943" cy="794075"/>
              <a:chOff x="0" y="0"/>
              <a:chExt cx="2212762" cy="22057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212762" cy="220576"/>
              </a:xfrm>
              <a:custGeom>
                <a:avLst/>
                <a:gdLst/>
                <a:ahLst/>
                <a:cxnLst/>
                <a:rect l="l" t="t" r="r" b="b"/>
                <a:pathLst>
                  <a:path w="2212762" h="220576">
                    <a:moveTo>
                      <a:pt x="0" y="0"/>
                    </a:moveTo>
                    <a:lnTo>
                      <a:pt x="2212762" y="0"/>
                    </a:lnTo>
                    <a:lnTo>
                      <a:pt x="2212762" y="220576"/>
                    </a:lnTo>
                    <a:lnTo>
                      <a:pt x="0" y="220576"/>
                    </a:lnTo>
                    <a:close/>
                  </a:path>
                </a:pathLst>
              </a:custGeom>
              <a:solidFill>
                <a:srgbClr val="1979EB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2212762" cy="2491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 b="1">
                    <a:solidFill>
                      <a:srgbClr val="FFFFFF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Rodzaj wydanego orzeczenia</a:t>
                </a: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990435" y="0"/>
              <a:ext cx="2063645" cy="794075"/>
              <a:chOff x="0" y="0"/>
              <a:chExt cx="573235" cy="220576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573235" cy="220576"/>
              </a:xfrm>
              <a:custGeom>
                <a:avLst/>
                <a:gdLst/>
                <a:ahLst/>
                <a:cxnLst/>
                <a:rect l="l" t="t" r="r" b="b"/>
                <a:pathLst>
                  <a:path w="573235" h="220576">
                    <a:moveTo>
                      <a:pt x="0" y="0"/>
                    </a:moveTo>
                    <a:lnTo>
                      <a:pt x="573235" y="0"/>
                    </a:lnTo>
                    <a:lnTo>
                      <a:pt x="573235" y="220576"/>
                    </a:lnTo>
                    <a:lnTo>
                      <a:pt x="0" y="220576"/>
                    </a:lnTo>
                    <a:close/>
                  </a:path>
                </a:pathLst>
              </a:custGeom>
              <a:solidFill>
                <a:srgbClr val="1979EB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573235" cy="2491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 b="1">
                    <a:solidFill>
                      <a:srgbClr val="FFFFFF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Ogółem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0"/>
              <a:ext cx="932778" cy="794075"/>
              <a:chOff x="0" y="0"/>
              <a:chExt cx="259105" cy="22057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59105" cy="220576"/>
              </a:xfrm>
              <a:custGeom>
                <a:avLst/>
                <a:gdLst/>
                <a:ahLst/>
                <a:cxnLst/>
                <a:rect l="l" t="t" r="r" b="b"/>
                <a:pathLst>
                  <a:path w="259105" h="220576">
                    <a:moveTo>
                      <a:pt x="0" y="0"/>
                    </a:moveTo>
                    <a:lnTo>
                      <a:pt x="259105" y="0"/>
                    </a:lnTo>
                    <a:lnTo>
                      <a:pt x="259105" y="220576"/>
                    </a:lnTo>
                    <a:lnTo>
                      <a:pt x="0" y="220576"/>
                    </a:lnTo>
                    <a:close/>
                  </a:path>
                </a:pathLst>
              </a:custGeom>
              <a:solidFill>
                <a:srgbClr val="1979EB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259105" cy="2491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 b="1">
                    <a:solidFill>
                      <a:srgbClr val="FFFFFF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LP.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992968" y="1400583"/>
              <a:ext cx="7965943" cy="505024"/>
              <a:chOff x="0" y="0"/>
              <a:chExt cx="2212762" cy="14028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212762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2212762" h="140284">
                    <a:moveTo>
                      <a:pt x="0" y="0"/>
                    </a:moveTo>
                    <a:lnTo>
                      <a:pt x="2212762" y="0"/>
                    </a:lnTo>
                    <a:lnTo>
                      <a:pt x="2212762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2212762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Odwołania do kuratora oświaty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8990435" y="1403378"/>
              <a:ext cx="2063645" cy="505024"/>
              <a:chOff x="0" y="0"/>
              <a:chExt cx="573235" cy="14028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573235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573235" h="140284">
                    <a:moveTo>
                      <a:pt x="0" y="0"/>
                    </a:moveTo>
                    <a:lnTo>
                      <a:pt x="573235" y="0"/>
                    </a:lnTo>
                    <a:lnTo>
                      <a:pt x="573235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573235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0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0" y="1400583"/>
              <a:ext cx="954868" cy="505024"/>
              <a:chOff x="0" y="0"/>
              <a:chExt cx="265241" cy="14028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65241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265241" h="140284">
                    <a:moveTo>
                      <a:pt x="0" y="0"/>
                    </a:moveTo>
                    <a:lnTo>
                      <a:pt x="265241" y="0"/>
                    </a:lnTo>
                    <a:lnTo>
                      <a:pt x="265241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265241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12.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992968" y="1959201"/>
              <a:ext cx="7965943" cy="804436"/>
              <a:chOff x="0" y="0"/>
              <a:chExt cx="2212762" cy="223454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212762" cy="223454"/>
              </a:xfrm>
              <a:custGeom>
                <a:avLst/>
                <a:gdLst/>
                <a:ahLst/>
                <a:cxnLst/>
                <a:rect l="l" t="t" r="r" b="b"/>
                <a:pathLst>
                  <a:path w="2212762" h="223454">
                    <a:moveTo>
                      <a:pt x="0" y="0"/>
                    </a:moveTo>
                    <a:lnTo>
                      <a:pt x="2212762" y="0"/>
                    </a:lnTo>
                    <a:lnTo>
                      <a:pt x="2212762" y="223454"/>
                    </a:lnTo>
                    <a:lnTo>
                      <a:pt x="0" y="22345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2212762" cy="2520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 potrzebie indywidualnego obowiązkowego rocznego przygotowania przedszkolnego</a:t>
                </a: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8990435" y="1961996"/>
              <a:ext cx="2063645" cy="801641"/>
              <a:chOff x="0" y="0"/>
              <a:chExt cx="573235" cy="22267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573235" cy="222678"/>
              </a:xfrm>
              <a:custGeom>
                <a:avLst/>
                <a:gdLst/>
                <a:ahLst/>
                <a:cxnLst/>
                <a:rect l="l" t="t" r="r" b="b"/>
                <a:pathLst>
                  <a:path w="573235" h="222678">
                    <a:moveTo>
                      <a:pt x="0" y="0"/>
                    </a:moveTo>
                    <a:lnTo>
                      <a:pt x="573235" y="0"/>
                    </a:lnTo>
                    <a:lnTo>
                      <a:pt x="573235" y="222678"/>
                    </a:lnTo>
                    <a:lnTo>
                      <a:pt x="0" y="22267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28575"/>
                <a:ext cx="573235" cy="2512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</a:t>
                </a: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0" y="1959201"/>
              <a:ext cx="954868" cy="804436"/>
              <a:chOff x="0" y="0"/>
              <a:chExt cx="265241" cy="22345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265241" cy="223454"/>
              </a:xfrm>
              <a:custGeom>
                <a:avLst/>
                <a:gdLst/>
                <a:ahLst/>
                <a:cxnLst/>
                <a:rect l="l" t="t" r="r" b="b"/>
                <a:pathLst>
                  <a:path w="265241" h="223454">
                    <a:moveTo>
                      <a:pt x="0" y="0"/>
                    </a:moveTo>
                    <a:lnTo>
                      <a:pt x="265241" y="0"/>
                    </a:lnTo>
                    <a:lnTo>
                      <a:pt x="265241" y="223454"/>
                    </a:lnTo>
                    <a:lnTo>
                      <a:pt x="0" y="22345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28575"/>
                <a:ext cx="265241" cy="2520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13.</a:t>
                </a: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992968" y="2814437"/>
              <a:ext cx="7965943" cy="505024"/>
              <a:chOff x="0" y="0"/>
              <a:chExt cx="2212762" cy="140284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212762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2212762" h="140284">
                    <a:moveTo>
                      <a:pt x="0" y="0"/>
                    </a:moveTo>
                    <a:lnTo>
                      <a:pt x="2212762" y="0"/>
                    </a:lnTo>
                    <a:lnTo>
                      <a:pt x="2212762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28575"/>
                <a:ext cx="2212762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 braku potrzeby kształcenia specjalnego</a:t>
                </a: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8990435" y="2817232"/>
              <a:ext cx="2063645" cy="502229"/>
              <a:chOff x="0" y="0"/>
              <a:chExt cx="573235" cy="139508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573235" cy="139508"/>
              </a:xfrm>
              <a:custGeom>
                <a:avLst/>
                <a:gdLst/>
                <a:ahLst/>
                <a:cxnLst/>
                <a:rect l="l" t="t" r="r" b="b"/>
                <a:pathLst>
                  <a:path w="573235" h="139508">
                    <a:moveTo>
                      <a:pt x="0" y="0"/>
                    </a:moveTo>
                    <a:lnTo>
                      <a:pt x="573235" y="0"/>
                    </a:lnTo>
                    <a:lnTo>
                      <a:pt x="573235" y="139508"/>
                    </a:lnTo>
                    <a:lnTo>
                      <a:pt x="0" y="13950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28575"/>
                <a:ext cx="573235" cy="1680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0</a:t>
                </a:r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0" y="2814437"/>
              <a:ext cx="954868" cy="522546"/>
              <a:chOff x="0" y="0"/>
              <a:chExt cx="265241" cy="145152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265241" cy="145152"/>
              </a:xfrm>
              <a:custGeom>
                <a:avLst/>
                <a:gdLst/>
                <a:ahLst/>
                <a:cxnLst/>
                <a:rect l="l" t="t" r="r" b="b"/>
                <a:pathLst>
                  <a:path w="265241" h="145152">
                    <a:moveTo>
                      <a:pt x="0" y="0"/>
                    </a:moveTo>
                    <a:lnTo>
                      <a:pt x="265241" y="0"/>
                    </a:lnTo>
                    <a:lnTo>
                      <a:pt x="265241" y="145152"/>
                    </a:lnTo>
                    <a:lnTo>
                      <a:pt x="0" y="14515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28575"/>
                <a:ext cx="265241" cy="1737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14.</a:t>
                </a:r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992968" y="3387783"/>
              <a:ext cx="7965943" cy="804436"/>
              <a:chOff x="0" y="0"/>
              <a:chExt cx="2212762" cy="223454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2212762" cy="223454"/>
              </a:xfrm>
              <a:custGeom>
                <a:avLst/>
                <a:gdLst/>
                <a:ahLst/>
                <a:cxnLst/>
                <a:rect l="l" t="t" r="r" b="b"/>
                <a:pathLst>
                  <a:path w="2212762" h="223454">
                    <a:moveTo>
                      <a:pt x="0" y="0"/>
                    </a:moveTo>
                    <a:lnTo>
                      <a:pt x="2212762" y="0"/>
                    </a:lnTo>
                    <a:lnTo>
                      <a:pt x="2212762" y="223454"/>
                    </a:lnTo>
                    <a:lnTo>
                      <a:pt x="0" y="22345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28575"/>
                <a:ext cx="2212762" cy="2520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 braku potrzeby indywidualnego obowiązkowego rocznego przygotowania przedszkolnego</a:t>
                </a:r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8990435" y="3390578"/>
              <a:ext cx="2063645" cy="801641"/>
              <a:chOff x="0" y="0"/>
              <a:chExt cx="573235" cy="222678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573235" cy="222678"/>
              </a:xfrm>
              <a:custGeom>
                <a:avLst/>
                <a:gdLst/>
                <a:ahLst/>
                <a:cxnLst/>
                <a:rect l="l" t="t" r="r" b="b"/>
                <a:pathLst>
                  <a:path w="573235" h="222678">
                    <a:moveTo>
                      <a:pt x="0" y="0"/>
                    </a:moveTo>
                    <a:lnTo>
                      <a:pt x="573235" y="0"/>
                    </a:lnTo>
                    <a:lnTo>
                      <a:pt x="573235" y="222678"/>
                    </a:lnTo>
                    <a:lnTo>
                      <a:pt x="0" y="22267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28575"/>
                <a:ext cx="573235" cy="2512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0</a:t>
                </a:r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0" y="3387783"/>
              <a:ext cx="954868" cy="804436"/>
              <a:chOff x="0" y="0"/>
              <a:chExt cx="265241" cy="223454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265241" cy="223454"/>
              </a:xfrm>
              <a:custGeom>
                <a:avLst/>
                <a:gdLst/>
                <a:ahLst/>
                <a:cxnLst/>
                <a:rect l="l" t="t" r="r" b="b"/>
                <a:pathLst>
                  <a:path w="265241" h="223454">
                    <a:moveTo>
                      <a:pt x="0" y="0"/>
                    </a:moveTo>
                    <a:lnTo>
                      <a:pt x="265241" y="0"/>
                    </a:lnTo>
                    <a:lnTo>
                      <a:pt x="265241" y="223454"/>
                    </a:lnTo>
                    <a:lnTo>
                      <a:pt x="0" y="22345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0" y="-28575"/>
                <a:ext cx="265241" cy="2520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15.</a:t>
                </a:r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992968" y="4243019"/>
              <a:ext cx="7965943" cy="505024"/>
              <a:chOff x="0" y="0"/>
              <a:chExt cx="2212762" cy="140284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2212762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2212762" h="140284">
                    <a:moveTo>
                      <a:pt x="0" y="0"/>
                    </a:moveTo>
                    <a:lnTo>
                      <a:pt x="2212762" y="0"/>
                    </a:lnTo>
                    <a:lnTo>
                      <a:pt x="2212762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0" y="-28575"/>
                <a:ext cx="2212762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 braku potrzeby zajęć rewalidacyjno – wychowawczych</a:t>
                </a:r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8990435" y="4245814"/>
              <a:ext cx="2063645" cy="505024"/>
              <a:chOff x="0" y="0"/>
              <a:chExt cx="573235" cy="140284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573235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573235" h="140284">
                    <a:moveTo>
                      <a:pt x="0" y="0"/>
                    </a:moveTo>
                    <a:lnTo>
                      <a:pt x="573235" y="0"/>
                    </a:lnTo>
                    <a:lnTo>
                      <a:pt x="573235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-28575"/>
                <a:ext cx="573235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0</a:t>
                </a:r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>
              <a:off x="0" y="4243019"/>
              <a:ext cx="954868" cy="505024"/>
              <a:chOff x="0" y="0"/>
              <a:chExt cx="265241" cy="140284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265241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265241" h="140284">
                    <a:moveTo>
                      <a:pt x="0" y="0"/>
                    </a:moveTo>
                    <a:lnTo>
                      <a:pt x="265241" y="0"/>
                    </a:lnTo>
                    <a:lnTo>
                      <a:pt x="265241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8" name="TextBox 68"/>
              <p:cNvSpPr txBox="1"/>
              <p:nvPr/>
            </p:nvSpPr>
            <p:spPr>
              <a:xfrm>
                <a:off x="0" y="-28575"/>
                <a:ext cx="265241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16.</a:t>
                </a:r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>
              <a:off x="992968" y="4805266"/>
              <a:ext cx="7965943" cy="505024"/>
              <a:chOff x="0" y="0"/>
              <a:chExt cx="2212762" cy="140284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2212762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2212762" h="140284">
                    <a:moveTo>
                      <a:pt x="0" y="0"/>
                    </a:moveTo>
                    <a:lnTo>
                      <a:pt x="2212762" y="0"/>
                    </a:lnTo>
                    <a:lnTo>
                      <a:pt x="2212762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0" y="-28575"/>
                <a:ext cx="2212762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Z niepełnosprawnością ruchową w tym z afazją</a:t>
                </a:r>
              </a:p>
            </p:txBody>
          </p:sp>
        </p:grpSp>
        <p:grpSp>
          <p:nvGrpSpPr>
            <p:cNvPr id="72" name="Group 72"/>
            <p:cNvGrpSpPr/>
            <p:nvPr/>
          </p:nvGrpSpPr>
          <p:grpSpPr>
            <a:xfrm>
              <a:off x="8990435" y="4808061"/>
              <a:ext cx="2063645" cy="505024"/>
              <a:chOff x="0" y="0"/>
              <a:chExt cx="573235" cy="140284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0" y="0"/>
                <a:ext cx="573235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573235" h="140284">
                    <a:moveTo>
                      <a:pt x="0" y="0"/>
                    </a:moveTo>
                    <a:lnTo>
                      <a:pt x="573235" y="0"/>
                    </a:lnTo>
                    <a:lnTo>
                      <a:pt x="573235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74" name="TextBox 74"/>
              <p:cNvSpPr txBox="1"/>
              <p:nvPr/>
            </p:nvSpPr>
            <p:spPr>
              <a:xfrm>
                <a:off x="0" y="-28575"/>
                <a:ext cx="573235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47</a:t>
                </a:r>
              </a:p>
            </p:txBody>
          </p:sp>
        </p:grpSp>
        <p:grpSp>
          <p:nvGrpSpPr>
            <p:cNvPr id="75" name="Group 75"/>
            <p:cNvGrpSpPr/>
            <p:nvPr/>
          </p:nvGrpSpPr>
          <p:grpSpPr>
            <a:xfrm>
              <a:off x="0" y="4805266"/>
              <a:ext cx="954868" cy="505024"/>
              <a:chOff x="0" y="0"/>
              <a:chExt cx="265241" cy="140284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265241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265241" h="140284">
                    <a:moveTo>
                      <a:pt x="0" y="0"/>
                    </a:moveTo>
                    <a:lnTo>
                      <a:pt x="265241" y="0"/>
                    </a:lnTo>
                    <a:lnTo>
                      <a:pt x="265241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77" name="TextBox 77"/>
              <p:cNvSpPr txBox="1"/>
              <p:nvPr/>
            </p:nvSpPr>
            <p:spPr>
              <a:xfrm>
                <a:off x="0" y="-28575"/>
                <a:ext cx="265241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17.</a:t>
                </a:r>
              </a:p>
            </p:txBody>
          </p:sp>
        </p:grpSp>
        <p:grpSp>
          <p:nvGrpSpPr>
            <p:cNvPr id="78" name="Group 78"/>
            <p:cNvGrpSpPr/>
            <p:nvPr/>
          </p:nvGrpSpPr>
          <p:grpSpPr>
            <a:xfrm>
              <a:off x="992968" y="5363885"/>
              <a:ext cx="7965943" cy="505024"/>
              <a:chOff x="0" y="0"/>
              <a:chExt cx="2212762" cy="140284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2212762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2212762" h="140284">
                    <a:moveTo>
                      <a:pt x="0" y="0"/>
                    </a:moveTo>
                    <a:lnTo>
                      <a:pt x="2212762" y="0"/>
                    </a:lnTo>
                    <a:lnTo>
                      <a:pt x="2212762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80" name="TextBox 80"/>
              <p:cNvSpPr txBox="1"/>
              <p:nvPr/>
            </p:nvSpPr>
            <p:spPr>
              <a:xfrm>
                <a:off x="0" y="-28575"/>
                <a:ext cx="2212762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Z autyzmem w tym z  zespołem Aspergera </a:t>
                </a:r>
              </a:p>
            </p:txBody>
          </p:sp>
        </p:grpSp>
        <p:grpSp>
          <p:nvGrpSpPr>
            <p:cNvPr id="81" name="Group 81"/>
            <p:cNvGrpSpPr/>
            <p:nvPr/>
          </p:nvGrpSpPr>
          <p:grpSpPr>
            <a:xfrm>
              <a:off x="8990435" y="5366680"/>
              <a:ext cx="2063645" cy="505024"/>
              <a:chOff x="0" y="0"/>
              <a:chExt cx="573235" cy="140284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573235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573235" h="140284">
                    <a:moveTo>
                      <a:pt x="0" y="0"/>
                    </a:moveTo>
                    <a:lnTo>
                      <a:pt x="573235" y="0"/>
                    </a:lnTo>
                    <a:lnTo>
                      <a:pt x="573235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83" name="TextBox 83"/>
              <p:cNvSpPr txBox="1"/>
              <p:nvPr/>
            </p:nvSpPr>
            <p:spPr>
              <a:xfrm>
                <a:off x="0" y="-28575"/>
                <a:ext cx="573235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111</a:t>
                </a:r>
              </a:p>
            </p:txBody>
          </p:sp>
        </p:grpSp>
        <p:grpSp>
          <p:nvGrpSpPr>
            <p:cNvPr id="84" name="Group 84"/>
            <p:cNvGrpSpPr/>
            <p:nvPr/>
          </p:nvGrpSpPr>
          <p:grpSpPr>
            <a:xfrm>
              <a:off x="0" y="5363885"/>
              <a:ext cx="954868" cy="505024"/>
              <a:chOff x="0" y="0"/>
              <a:chExt cx="265241" cy="140284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265241" cy="140284"/>
              </a:xfrm>
              <a:custGeom>
                <a:avLst/>
                <a:gdLst/>
                <a:ahLst/>
                <a:cxnLst/>
                <a:rect l="l" t="t" r="r" b="b"/>
                <a:pathLst>
                  <a:path w="265241" h="140284">
                    <a:moveTo>
                      <a:pt x="0" y="0"/>
                    </a:moveTo>
                    <a:lnTo>
                      <a:pt x="265241" y="0"/>
                    </a:lnTo>
                    <a:lnTo>
                      <a:pt x="265241" y="140284"/>
                    </a:lnTo>
                    <a:lnTo>
                      <a:pt x="0" y="1402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86" name="TextBox 86"/>
              <p:cNvSpPr txBox="1"/>
              <p:nvPr/>
            </p:nvSpPr>
            <p:spPr>
              <a:xfrm>
                <a:off x="0" y="-28575"/>
                <a:ext cx="265241" cy="1688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18.</a:t>
                </a:r>
              </a:p>
            </p:txBody>
          </p:sp>
        </p:grpSp>
      </p:grpSp>
      <p:sp>
        <p:nvSpPr>
          <p:cNvPr id="87" name="TextBox 87"/>
          <p:cNvSpPr txBox="1"/>
          <p:nvPr/>
        </p:nvSpPr>
        <p:spPr>
          <a:xfrm>
            <a:off x="9316544" y="6798978"/>
            <a:ext cx="287387" cy="281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23.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F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004400"/>
            <a:ext cx="9818265" cy="53108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Box 3"/>
          <p:cNvSpPr txBox="1"/>
          <p:nvPr/>
        </p:nvSpPr>
        <p:spPr>
          <a:xfrm>
            <a:off x="731520" y="557847"/>
            <a:ext cx="8260515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5"/>
              </a:lnSpc>
            </a:pPr>
            <a:r>
              <a:rPr lang="en-US" sz="3413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Pracownicy Poradni doskonalili swój warsztat pracy poprzez:</a:t>
            </a:r>
          </a:p>
        </p:txBody>
      </p:sp>
      <p:sp>
        <p:nvSpPr>
          <p:cNvPr id="4" name="Freeform 4"/>
          <p:cNvSpPr/>
          <p:nvPr/>
        </p:nvSpPr>
        <p:spPr>
          <a:xfrm flipH="1">
            <a:off x="5876907" y="3060573"/>
            <a:ext cx="3145173" cy="3523107"/>
          </a:xfrm>
          <a:custGeom>
            <a:avLst/>
            <a:gdLst/>
            <a:ahLst/>
            <a:cxnLst/>
            <a:rect l="l" t="t" r="r" b="b"/>
            <a:pathLst>
              <a:path w="3145173" h="3523107">
                <a:moveTo>
                  <a:pt x="3145173" y="0"/>
                </a:moveTo>
                <a:lnTo>
                  <a:pt x="0" y="0"/>
                </a:lnTo>
                <a:lnTo>
                  <a:pt x="0" y="3523107"/>
                </a:lnTo>
                <a:lnTo>
                  <a:pt x="3145173" y="3523107"/>
                </a:lnTo>
                <a:lnTo>
                  <a:pt x="314517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393258" y="3081931"/>
            <a:ext cx="261247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grpSp>
        <p:nvGrpSpPr>
          <p:cNvPr id="6" name="Group 6"/>
          <p:cNvGrpSpPr/>
          <p:nvPr/>
        </p:nvGrpSpPr>
        <p:grpSpPr>
          <a:xfrm>
            <a:off x="826770" y="2621492"/>
            <a:ext cx="4609299" cy="3172724"/>
            <a:chOff x="0" y="0"/>
            <a:chExt cx="6145732" cy="4230299"/>
          </a:xfrm>
        </p:grpSpPr>
        <p:sp>
          <p:nvSpPr>
            <p:cNvPr id="7" name="TextBox 7"/>
            <p:cNvSpPr txBox="1"/>
            <p:nvPr/>
          </p:nvSpPr>
          <p:spPr>
            <a:xfrm>
              <a:off x="0" y="-38100"/>
              <a:ext cx="6145732" cy="1307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09753" lvl="1" indent="-204876" algn="l">
                <a:lnSpc>
                  <a:spcPts val="2657"/>
                </a:lnSpc>
                <a:buFont typeface="Arial"/>
                <a:buChar char="•"/>
              </a:pPr>
              <a:r>
                <a:rPr lang="en-US" sz="1897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nabywanie nowych kwalifikacji              na studiach podyplomowych                             i kursach kwalifikacyjnych,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45527"/>
              <a:ext cx="6145732" cy="862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09753" lvl="1" indent="-204876" algn="l">
                <a:lnSpc>
                  <a:spcPts val="2657"/>
                </a:lnSpc>
                <a:buFont typeface="Arial"/>
                <a:buChar char="•"/>
              </a:pPr>
              <a:r>
                <a:rPr lang="en-US" sz="1897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udział w warsztatach, szkoleniach, kursach,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678750"/>
              <a:ext cx="6145732" cy="862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09753" lvl="1" indent="-204876" algn="l">
                <a:lnSpc>
                  <a:spcPts val="2657"/>
                </a:lnSpc>
                <a:buFont typeface="Arial"/>
                <a:buChar char="•"/>
              </a:pPr>
              <a:r>
                <a:rPr lang="en-US" sz="1897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wewnętrznych formach doskonalenia,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811974"/>
              <a:ext cx="6145732" cy="41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09753" lvl="1" indent="-204876" algn="l">
                <a:lnSpc>
                  <a:spcPts val="2657"/>
                </a:lnSpc>
                <a:buFont typeface="Arial"/>
                <a:buChar char="•"/>
              </a:pPr>
              <a:r>
                <a:rPr lang="en-US" sz="1897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korzystanie z literatury fachowej.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306201" y="6798978"/>
            <a:ext cx="308074" cy="281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24.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4079986" y="-3630930"/>
            <a:ext cx="1593627" cy="9753600"/>
          </a:xfrm>
          <a:prstGeom prst="rect">
            <a:avLst/>
          </a:prstGeom>
          <a:solidFill>
            <a:srgbClr val="193970"/>
          </a:solidFill>
        </p:spPr>
      </p:sp>
      <p:sp>
        <p:nvSpPr>
          <p:cNvPr id="3" name="TextBox 3"/>
          <p:cNvSpPr txBox="1"/>
          <p:nvPr/>
        </p:nvSpPr>
        <p:spPr>
          <a:xfrm>
            <a:off x="731520" y="741045"/>
            <a:ext cx="8290560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5"/>
              </a:lnSpc>
            </a:pPr>
            <a:r>
              <a:rPr lang="en-US" sz="341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Współpraca PPPP w Tarnowie </a:t>
            </a:r>
          </a:p>
          <a:p>
            <a:pPr algn="l">
              <a:lnSpc>
                <a:spcPts val="4095"/>
              </a:lnSpc>
            </a:pPr>
            <a:r>
              <a:rPr lang="en-US" sz="341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z różnymi instytucjami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731520" y="2635364"/>
            <a:ext cx="3599392" cy="3581397"/>
            <a:chOff x="0" y="0"/>
            <a:chExt cx="4799190" cy="4775196"/>
          </a:xfrm>
        </p:grpSpPr>
        <p:sp>
          <p:nvSpPr>
            <p:cNvPr id="5" name="TextBox 5"/>
            <p:cNvSpPr txBox="1"/>
            <p:nvPr/>
          </p:nvSpPr>
          <p:spPr>
            <a:xfrm>
              <a:off x="0" y="-38100"/>
              <a:ext cx="4799190" cy="342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53" lvl="1" indent="-161927" algn="l">
                <a:lnSpc>
                  <a:spcPts val="2100"/>
                </a:lnSpc>
                <a:buFont typeface="Arial"/>
                <a:buChar char="•"/>
              </a:pPr>
              <a:r>
                <a:rPr lang="en-US" sz="1500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Starostwo Powiatowe w Tarnowie,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70827"/>
              <a:ext cx="4799190" cy="342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53" lvl="1" indent="-161927" algn="l">
                <a:lnSpc>
                  <a:spcPts val="2100"/>
                </a:lnSpc>
                <a:buFont typeface="Arial"/>
                <a:buChar char="•"/>
              </a:pPr>
              <a:r>
                <a:rPr lang="en-US" sz="1500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Urzędy Miast i Gmin,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25499"/>
              <a:ext cx="4799190" cy="698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53" lvl="1" indent="-161927" algn="l">
                <a:lnSpc>
                  <a:spcPts val="2100"/>
                </a:lnSpc>
                <a:buFont typeface="Arial"/>
                <a:buChar char="•"/>
              </a:pPr>
              <a:r>
                <a:rPr lang="en-US" sz="1500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Powiatowe Centrum Pomocy Rodzinie,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638298"/>
              <a:ext cx="4799190" cy="698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53" lvl="1" indent="-161927" algn="l">
                <a:lnSpc>
                  <a:spcPts val="2100"/>
                </a:lnSpc>
                <a:buFont typeface="Arial"/>
                <a:buChar char="•"/>
              </a:pPr>
              <a:r>
                <a:rPr lang="en-US" sz="1500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Gminne Ośrodki Pomocy Społecznej,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451098"/>
              <a:ext cx="4799190" cy="698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53" lvl="1" indent="-161927" algn="l">
                <a:lnSpc>
                  <a:spcPts val="2100"/>
                </a:lnSpc>
                <a:buFont typeface="Arial"/>
                <a:buChar char="•"/>
              </a:pPr>
              <a:r>
                <a:rPr lang="en-US" sz="1500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Świetlice profilaktyczno-wychowawcze,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263897"/>
              <a:ext cx="4799190" cy="698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53" lvl="1" indent="-161927" algn="l">
                <a:lnSpc>
                  <a:spcPts val="2100"/>
                </a:lnSpc>
                <a:buFont typeface="Arial"/>
                <a:buChar char="•"/>
              </a:pPr>
              <a:r>
                <a:rPr lang="en-US" sz="1500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Opiniodawczy Zespół Sądowych Specjalistów ,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076697"/>
              <a:ext cx="4799190" cy="698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53" lvl="1" indent="-161927" algn="l">
                <a:lnSpc>
                  <a:spcPts val="2100"/>
                </a:lnSpc>
                <a:buFont typeface="Arial"/>
                <a:buChar char="•"/>
              </a:pPr>
              <a:r>
                <a:rPr lang="en-US" sz="1500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Sąd Rejonowy Wydział III Rodzinny i Nieletnich,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128260" y="2635364"/>
            <a:ext cx="3893820" cy="3676647"/>
            <a:chOff x="0" y="0"/>
            <a:chExt cx="5191760" cy="4902196"/>
          </a:xfrm>
        </p:grpSpPr>
        <p:sp>
          <p:nvSpPr>
            <p:cNvPr id="13" name="TextBox 13"/>
            <p:cNvSpPr txBox="1"/>
            <p:nvPr/>
          </p:nvSpPr>
          <p:spPr>
            <a:xfrm>
              <a:off x="0" y="4559297"/>
              <a:ext cx="4799190" cy="342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53" lvl="1" indent="-161927" algn="l">
                <a:lnSpc>
                  <a:spcPts val="2100"/>
                </a:lnSpc>
                <a:buFont typeface="Arial"/>
                <a:buChar char="•"/>
              </a:pPr>
              <a:r>
                <a:rPr lang="en-US" sz="1500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Policja.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5191760" cy="698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53" lvl="1" indent="-161927" algn="l">
                <a:lnSpc>
                  <a:spcPts val="2100"/>
                </a:lnSpc>
                <a:buFont typeface="Arial"/>
                <a:buChar char="•"/>
              </a:pPr>
              <a:r>
                <a:rPr lang="en-US" sz="1500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Specjalne Ośrodki Szkolno-Wychowawcze,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774699"/>
              <a:ext cx="5191760" cy="698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53" lvl="1" indent="-161927" algn="l">
                <a:lnSpc>
                  <a:spcPts val="2100"/>
                </a:lnSpc>
                <a:buFont typeface="Arial"/>
                <a:buChar char="•"/>
              </a:pPr>
              <a:r>
                <a:rPr lang="en-US" sz="1500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Ośrodek Opiekuńczo-Rehabilitacyjny                    w Jadownikach Mokrych,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587499"/>
              <a:ext cx="5191760" cy="698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53" lvl="1" indent="-161927" algn="l">
                <a:lnSpc>
                  <a:spcPts val="2100"/>
                </a:lnSpc>
                <a:buFont typeface="Arial"/>
                <a:buChar char="•"/>
              </a:pPr>
              <a:r>
                <a:rPr lang="en-US" sz="1500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Regionalny Ośrodek Rewalidacyjno-Wychowawczy w Pogórskiej Woli,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400298"/>
              <a:ext cx="5191760" cy="698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53" lvl="1" indent="-161927" algn="l">
                <a:lnSpc>
                  <a:spcPts val="2100"/>
                </a:lnSpc>
                <a:buFont typeface="Arial"/>
                <a:buChar char="•"/>
              </a:pPr>
              <a:r>
                <a:rPr lang="en-US" sz="1500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Centrum Informacji i Planowania Kariery Zawodowej,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213098"/>
              <a:ext cx="5191760" cy="342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53" lvl="1" indent="-161927" algn="l">
                <a:lnSpc>
                  <a:spcPts val="2100"/>
                </a:lnSpc>
                <a:buFont typeface="Arial"/>
                <a:buChar char="•"/>
              </a:pPr>
              <a:r>
                <a:rPr lang="en-US" sz="1500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Urzędy Pracy,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3670297"/>
              <a:ext cx="5191760" cy="342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53" lvl="1" indent="-161927" algn="l">
                <a:lnSpc>
                  <a:spcPts val="2100"/>
                </a:lnSpc>
                <a:buFont typeface="Arial"/>
                <a:buChar char="•"/>
              </a:pPr>
              <a:r>
                <a:rPr lang="en-US" sz="1500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OHP,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4102097"/>
              <a:ext cx="5191760" cy="342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53" lvl="1" indent="-161927" algn="l">
                <a:lnSpc>
                  <a:spcPts val="2100"/>
                </a:lnSpc>
                <a:buFont typeface="Arial"/>
                <a:buChar char="•"/>
              </a:pPr>
              <a:r>
                <a:rPr lang="en-US" sz="1500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Placówki służby zdrowia,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316321" y="6798978"/>
            <a:ext cx="287834" cy="281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25.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68789" y="2442173"/>
            <a:ext cx="4453291" cy="239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9"/>
              </a:lnSpc>
            </a:pPr>
            <a:r>
              <a:rPr lang="en-US" sz="3699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Przedsięwzięcia realizowane</a:t>
            </a:r>
          </a:p>
          <a:p>
            <a:pPr algn="l">
              <a:lnSpc>
                <a:spcPts val="4810"/>
              </a:lnSpc>
            </a:pPr>
            <a:r>
              <a:rPr lang="en-US" sz="37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 roku szkolnym 2023/2024</a:t>
            </a:r>
          </a:p>
        </p:txBody>
      </p:sp>
      <p:sp>
        <p:nvSpPr>
          <p:cNvPr id="3" name="Freeform 3"/>
          <p:cNvSpPr/>
          <p:nvPr/>
        </p:nvSpPr>
        <p:spPr>
          <a:xfrm>
            <a:off x="731520" y="2148113"/>
            <a:ext cx="3112344" cy="3018974"/>
          </a:xfrm>
          <a:custGeom>
            <a:avLst/>
            <a:gdLst/>
            <a:ahLst/>
            <a:cxnLst/>
            <a:rect l="l" t="t" r="r" b="b"/>
            <a:pathLst>
              <a:path w="3112344" h="3018974">
                <a:moveTo>
                  <a:pt x="0" y="0"/>
                </a:moveTo>
                <a:lnTo>
                  <a:pt x="3112344" y="0"/>
                </a:lnTo>
                <a:lnTo>
                  <a:pt x="3112344" y="3018974"/>
                </a:lnTo>
                <a:lnTo>
                  <a:pt x="0" y="30189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311782" y="6798978"/>
            <a:ext cx="296912" cy="281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26.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82668"/>
            <a:ext cx="9753600" cy="1114364"/>
            <a:chOff x="0" y="0"/>
            <a:chExt cx="3612444" cy="4127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1979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31520" y="2182035"/>
            <a:ext cx="8290560" cy="4401645"/>
            <a:chOff x="0" y="0"/>
            <a:chExt cx="11054080" cy="586886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1054080" cy="5868860"/>
              <a:chOff x="0" y="0"/>
              <a:chExt cx="3070578" cy="163023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070578" cy="1630239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630239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630239"/>
                    </a:lnTo>
                    <a:lnTo>
                      <a:pt x="0" y="1630239"/>
                    </a:lnTo>
                    <a:close/>
                  </a:path>
                </a:pathLst>
              </a:custGeom>
              <a:solidFill>
                <a:srgbClr val="4968D0">
                  <a:alpha val="34902"/>
                </a:srgbClr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3070578" cy="16588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2917177" y="49626"/>
              <a:ext cx="8093903" cy="821169"/>
              <a:chOff x="0" y="0"/>
              <a:chExt cx="2248306" cy="22810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248306" cy="228103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28103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28103"/>
                    </a:lnTo>
                    <a:lnTo>
                      <a:pt x="0" y="22810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2248306" cy="256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POWIAT TARNOWSKI</a:t>
                </a: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43000" y="49626"/>
              <a:ext cx="2824867" cy="821169"/>
              <a:chOff x="0" y="0"/>
              <a:chExt cx="784685" cy="22810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784685" cy="228103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28103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28103"/>
                    </a:lnTo>
                    <a:lnTo>
                      <a:pt x="0" y="22810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784685" cy="256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Lider projektu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917177" y="921595"/>
              <a:ext cx="8093903" cy="1795035"/>
              <a:chOff x="0" y="0"/>
              <a:chExt cx="2248306" cy="49862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248306" cy="498621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498621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498621"/>
                    </a:lnTo>
                    <a:lnTo>
                      <a:pt x="0" y="49862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2248306" cy="5271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960"/>
                  </a:lnSpc>
                </a:pPr>
                <a:r>
                  <a:rPr lang="en-US" sz="14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,,Rozwijanie umiejętności radzenia sobie ze stresem.” </a:t>
                </a:r>
              </a:p>
              <a:p>
                <a:pPr algn="l">
                  <a:lnSpc>
                    <a:spcPts val="1960"/>
                  </a:lnSpc>
                </a:pPr>
                <a:r>
                  <a:rPr lang="en-US" sz="14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,,Rozpoznawanie swoich możliwości i ograniczeń w zakresie wykonywanych zadań zawodowych oraz uwzględnienie ich </a:t>
                </a:r>
              </a:p>
              <a:p>
                <a:pPr algn="l">
                  <a:lnSpc>
                    <a:spcPts val="1960"/>
                  </a:lnSpc>
                </a:pPr>
                <a:r>
                  <a:rPr lang="en-US" sz="14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w planowaniu ścieżki edukacyjno-zawodowej”</a:t>
                </a:r>
              </a:p>
              <a:p>
                <a:pPr algn="l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Zajęcia w ramach projektu</a:t>
                </a:r>
                <a:r>
                  <a:rPr lang="en-US" sz="14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 ,,JA, ja i otoczenie, Moja kariera”</a:t>
                </a: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43000" y="921595"/>
              <a:ext cx="2824867" cy="1795035"/>
              <a:chOff x="0" y="0"/>
              <a:chExt cx="784685" cy="49862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784685" cy="498621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498621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498621"/>
                    </a:lnTo>
                    <a:lnTo>
                      <a:pt x="0" y="49862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784685" cy="5271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2917177" y="2767430"/>
              <a:ext cx="8093903" cy="1347670"/>
              <a:chOff x="0" y="0"/>
              <a:chExt cx="2248306" cy="374353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248306" cy="374353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374353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374353"/>
                    </a:lnTo>
                    <a:lnTo>
                      <a:pt x="0" y="37435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2248306" cy="402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Dostarczanie wiedzy na temat stresu, jego przyczyn i objawów. Poprawa umiejętności radzenia sobie ze stresem w sytuacjach trudnych. Nauka technik relaksacyjnych.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43000" y="2767430"/>
              <a:ext cx="2824867" cy="1347670"/>
              <a:chOff x="0" y="0"/>
              <a:chExt cx="784685" cy="374353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784685" cy="374353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374353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374353"/>
                    </a:lnTo>
                    <a:lnTo>
                      <a:pt x="0" y="37435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784685" cy="402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2917177" y="4165901"/>
              <a:ext cx="8093903" cy="802963"/>
              <a:chOff x="0" y="0"/>
              <a:chExt cx="2248306" cy="223045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248306" cy="22304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2304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23045"/>
                    </a:lnTo>
                    <a:lnTo>
                      <a:pt x="0" y="2230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2248306" cy="2516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9 kwietnia 2024 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43000" y="4165901"/>
              <a:ext cx="2824867" cy="802963"/>
              <a:chOff x="0" y="0"/>
              <a:chExt cx="784685" cy="223045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784685" cy="22304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2304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23045"/>
                    </a:lnTo>
                    <a:lnTo>
                      <a:pt x="0" y="2230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784685" cy="2516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2917177" y="5019663"/>
              <a:ext cx="8093903" cy="804435"/>
              <a:chOff x="0" y="0"/>
              <a:chExt cx="2248306" cy="223454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248306" cy="223454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23454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23454"/>
                    </a:lnTo>
                    <a:lnTo>
                      <a:pt x="0" y="22345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2248306" cy="2520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</a:t>
                </a:r>
              </a:p>
              <a:p>
                <a:pPr algn="l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w Tarnowie, Filia w Tuchowie, Filia w Żabnie</a:t>
                </a: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43000" y="5019663"/>
              <a:ext cx="2824867" cy="804436"/>
              <a:chOff x="0" y="0"/>
              <a:chExt cx="784685" cy="223454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784685" cy="223454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23454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23454"/>
                    </a:lnTo>
                    <a:lnTo>
                      <a:pt x="0" y="22345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28575"/>
                <a:ext cx="784685" cy="2520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Podmiot współpracujący</a:t>
                </a:r>
              </a:p>
            </p:txBody>
          </p:sp>
        </p:grpSp>
      </p:grpSp>
      <p:sp>
        <p:nvSpPr>
          <p:cNvPr id="39" name="Freeform 39"/>
          <p:cNvSpPr/>
          <p:nvPr/>
        </p:nvSpPr>
        <p:spPr>
          <a:xfrm>
            <a:off x="8073575" y="749337"/>
            <a:ext cx="1240291" cy="1362002"/>
          </a:xfrm>
          <a:custGeom>
            <a:avLst/>
            <a:gdLst/>
            <a:ahLst/>
            <a:cxnLst/>
            <a:rect l="l" t="t" r="r" b="b"/>
            <a:pathLst>
              <a:path w="1240291" h="1362002">
                <a:moveTo>
                  <a:pt x="0" y="0"/>
                </a:moveTo>
                <a:lnTo>
                  <a:pt x="1240291" y="0"/>
                </a:lnTo>
                <a:lnTo>
                  <a:pt x="1240291" y="1362002"/>
                </a:lnTo>
                <a:lnTo>
                  <a:pt x="0" y="136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731520" y="777912"/>
            <a:ext cx="829056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4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JA, ja i otoczenie, Moja kariera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313866" y="6798978"/>
            <a:ext cx="292745" cy="281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27.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36682">
            <a:off x="6162379" y="4691703"/>
            <a:ext cx="3901440" cy="2525296"/>
          </a:xfrm>
          <a:custGeom>
            <a:avLst/>
            <a:gdLst/>
            <a:ahLst/>
            <a:cxnLst/>
            <a:rect l="l" t="t" r="r" b="b"/>
            <a:pathLst>
              <a:path w="3901440" h="2525296">
                <a:moveTo>
                  <a:pt x="0" y="0"/>
                </a:moveTo>
                <a:lnTo>
                  <a:pt x="3901440" y="0"/>
                </a:lnTo>
                <a:lnTo>
                  <a:pt x="3901440" y="2525296"/>
                </a:lnTo>
                <a:lnTo>
                  <a:pt x="0" y="25252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00504" y="2208530"/>
            <a:ext cx="6952592" cy="2621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Przeprowadzenie przez pracowników PPPP w Tarnowie Filia w Tuchowie, Filia w Żabnie zajęć warsztatowych dla uczniów szkół ponadpodstawowych pt. </a:t>
            </a:r>
            <a:r>
              <a:rPr lang="en-US" sz="14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,,Rozwijanie umiejętności radzenia sobie ze stresem.”</a:t>
            </a:r>
            <a:r>
              <a:rPr lang="en-US" sz="14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lang="en-US" sz="14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,,Rozpoznawanie swoich możliwości i ograniczeń w zakresie wykonywanych zadań zawodowych oraz uwzględnienie ich w planowaniu ścieżki edukacyjno-zawodowej”.</a:t>
            </a:r>
          </a:p>
          <a:p>
            <a:pPr algn="just">
              <a:lnSpc>
                <a:spcPts val="1260"/>
              </a:lnSpc>
            </a:pPr>
            <a:endParaRPr lang="en-US" sz="1400" b="1">
              <a:solidFill>
                <a:srgbClr val="19397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60"/>
              </a:lnSpc>
            </a:pPr>
            <a:r>
              <a:rPr lang="en-US" sz="14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Zajęcia w ramach projektu </a:t>
            </a:r>
            <a:r>
              <a:rPr lang="en-US" sz="14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,,JA, ja i otoczenie, Moja kariera”</a:t>
            </a:r>
            <a:r>
              <a:rPr lang="en-US" sz="14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, mające na celu dostarczanie wiedzy na temat stresu, jego przyczyn i objawów. Poprawę umiejętności radzenia sobie ze stresem w sytuacjach trudnych. </a:t>
            </a:r>
          </a:p>
          <a:p>
            <a:pPr algn="just">
              <a:lnSpc>
                <a:spcPts val="1960"/>
              </a:lnSpc>
            </a:pPr>
            <a:r>
              <a:rPr lang="en-US" sz="14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Nauki technik relaksacyjnych.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1520" y="833035"/>
            <a:ext cx="829056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Zakres współpracy Poradni</a:t>
            </a:r>
          </a:p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w ramach projektu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308657" y="6798978"/>
            <a:ext cx="36874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28.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520" y="2371836"/>
            <a:ext cx="8290560" cy="3774232"/>
            <a:chOff x="0" y="0"/>
            <a:chExt cx="11054080" cy="503230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1054080" cy="939792"/>
              <a:chOff x="0" y="0"/>
              <a:chExt cx="3070578" cy="26105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070578" cy="261053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261053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261053"/>
                    </a:lnTo>
                    <a:lnTo>
                      <a:pt x="0" y="261053"/>
                    </a:lnTo>
                    <a:close/>
                  </a:path>
                </a:pathLst>
              </a:custGeom>
              <a:solidFill>
                <a:srgbClr val="4968D0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3070578" cy="2896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69508" y="991608"/>
              <a:ext cx="4549669" cy="597698"/>
              <a:chOff x="0" y="0"/>
              <a:chExt cx="1263797" cy="1660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263797" cy="166027"/>
              </a:xfrm>
              <a:custGeom>
                <a:avLst/>
                <a:gdLst/>
                <a:ahLst/>
                <a:cxnLst/>
                <a:rect l="l" t="t" r="r" b="b"/>
                <a:pathLst>
                  <a:path w="1263797" h="166027">
                    <a:moveTo>
                      <a:pt x="0" y="0"/>
                    </a:moveTo>
                    <a:lnTo>
                      <a:pt x="1263797" y="0"/>
                    </a:lnTo>
                    <a:lnTo>
                      <a:pt x="1263797" y="166027"/>
                    </a:lnTo>
                    <a:lnTo>
                      <a:pt x="0" y="16602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1263797" cy="1946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Prelekcje dla rodziców </a:t>
                </a: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8949937" y="991608"/>
              <a:ext cx="2104143" cy="597698"/>
              <a:chOff x="0" y="0"/>
              <a:chExt cx="584484" cy="16602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84484" cy="166027"/>
              </a:xfrm>
              <a:custGeom>
                <a:avLst/>
                <a:gdLst/>
                <a:ahLst/>
                <a:cxnLst/>
                <a:rect l="l" t="t" r="r" b="b"/>
                <a:pathLst>
                  <a:path w="584484" h="166027">
                    <a:moveTo>
                      <a:pt x="0" y="0"/>
                    </a:moveTo>
                    <a:lnTo>
                      <a:pt x="584484" y="0"/>
                    </a:lnTo>
                    <a:lnTo>
                      <a:pt x="584484" y="166027"/>
                    </a:lnTo>
                    <a:lnTo>
                      <a:pt x="0" y="16602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584484" cy="1946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10</a:t>
                </a: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988300"/>
              <a:ext cx="430548" cy="597698"/>
              <a:chOff x="0" y="0"/>
              <a:chExt cx="119597" cy="16602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19597" cy="166027"/>
              </a:xfrm>
              <a:custGeom>
                <a:avLst/>
                <a:gdLst/>
                <a:ahLst/>
                <a:cxnLst/>
                <a:rect l="l" t="t" r="r" b="b"/>
                <a:pathLst>
                  <a:path w="119597" h="166027">
                    <a:moveTo>
                      <a:pt x="0" y="0"/>
                    </a:moveTo>
                    <a:lnTo>
                      <a:pt x="119597" y="0"/>
                    </a:lnTo>
                    <a:lnTo>
                      <a:pt x="119597" y="166027"/>
                    </a:lnTo>
                    <a:lnTo>
                      <a:pt x="0" y="16602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119597" cy="1946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1.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69508" y="0"/>
              <a:ext cx="4549669" cy="939792"/>
              <a:chOff x="0" y="0"/>
              <a:chExt cx="1263797" cy="26105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263797" cy="261053"/>
              </a:xfrm>
              <a:custGeom>
                <a:avLst/>
                <a:gdLst/>
                <a:ahLst/>
                <a:cxnLst/>
                <a:rect l="l" t="t" r="r" b="b"/>
                <a:pathLst>
                  <a:path w="1263797" h="261053">
                    <a:moveTo>
                      <a:pt x="0" y="0"/>
                    </a:moveTo>
                    <a:lnTo>
                      <a:pt x="1263797" y="0"/>
                    </a:lnTo>
                    <a:lnTo>
                      <a:pt x="1263797" y="261053"/>
                    </a:lnTo>
                    <a:lnTo>
                      <a:pt x="0" y="261053"/>
                    </a:lnTo>
                    <a:close/>
                  </a:path>
                </a:pathLst>
              </a:custGeom>
              <a:solidFill>
                <a:srgbClr val="1979EB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1263797" cy="2896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0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949937" y="0"/>
              <a:ext cx="2104143" cy="931486"/>
              <a:chOff x="0" y="0"/>
              <a:chExt cx="584484" cy="258746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584484" cy="258746"/>
              </a:xfrm>
              <a:custGeom>
                <a:avLst/>
                <a:gdLst/>
                <a:ahLst/>
                <a:cxnLst/>
                <a:rect l="l" t="t" r="r" b="b"/>
                <a:pathLst>
                  <a:path w="584484" h="258746">
                    <a:moveTo>
                      <a:pt x="0" y="0"/>
                    </a:moveTo>
                    <a:lnTo>
                      <a:pt x="584484" y="0"/>
                    </a:lnTo>
                    <a:lnTo>
                      <a:pt x="584484" y="258746"/>
                    </a:lnTo>
                    <a:lnTo>
                      <a:pt x="0" y="258746"/>
                    </a:lnTo>
                    <a:close/>
                  </a:path>
                </a:pathLst>
              </a:custGeom>
              <a:solidFill>
                <a:srgbClr val="1979EB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584484" cy="2873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40"/>
                  </a:lnSpc>
                </a:pPr>
                <a:r>
                  <a:rPr lang="en-US" sz="1100" b="1">
                    <a:solidFill>
                      <a:srgbClr val="FFFFFF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Liczba przesiewów, prelekcji, rad pedag.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12700"/>
              <a:ext cx="430548" cy="912792"/>
              <a:chOff x="0" y="0"/>
              <a:chExt cx="119597" cy="253553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19597" cy="253553"/>
              </a:xfrm>
              <a:custGeom>
                <a:avLst/>
                <a:gdLst/>
                <a:ahLst/>
                <a:cxnLst/>
                <a:rect l="l" t="t" r="r" b="b"/>
                <a:pathLst>
                  <a:path w="119597" h="253553">
                    <a:moveTo>
                      <a:pt x="0" y="0"/>
                    </a:moveTo>
                    <a:lnTo>
                      <a:pt x="119597" y="0"/>
                    </a:lnTo>
                    <a:lnTo>
                      <a:pt x="119597" y="253553"/>
                    </a:lnTo>
                    <a:lnTo>
                      <a:pt x="0" y="253553"/>
                    </a:lnTo>
                    <a:close/>
                  </a:path>
                </a:pathLst>
              </a:custGeom>
              <a:solidFill>
                <a:srgbClr val="1979EB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119597" cy="2821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40"/>
                  </a:lnSpc>
                </a:pPr>
                <a:r>
                  <a:rPr lang="en-US" sz="1100" b="1">
                    <a:solidFill>
                      <a:srgbClr val="FFFFFF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LP.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469508" y="1658375"/>
              <a:ext cx="4549669" cy="786542"/>
              <a:chOff x="0" y="0"/>
              <a:chExt cx="1263797" cy="21848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263797" cy="218484"/>
              </a:xfrm>
              <a:custGeom>
                <a:avLst/>
                <a:gdLst/>
                <a:ahLst/>
                <a:cxnLst/>
                <a:rect l="l" t="t" r="r" b="b"/>
                <a:pathLst>
                  <a:path w="1263797" h="218484">
                    <a:moveTo>
                      <a:pt x="0" y="0"/>
                    </a:moveTo>
                    <a:lnTo>
                      <a:pt x="1263797" y="0"/>
                    </a:lnTo>
                    <a:lnTo>
                      <a:pt x="1263797" y="218484"/>
                    </a:lnTo>
                    <a:lnTo>
                      <a:pt x="0" y="2184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1263797" cy="2470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Przesiew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8949937" y="1662704"/>
              <a:ext cx="2104143" cy="782213"/>
              <a:chOff x="0" y="0"/>
              <a:chExt cx="584484" cy="217281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584484" cy="217281"/>
              </a:xfrm>
              <a:custGeom>
                <a:avLst/>
                <a:gdLst/>
                <a:ahLst/>
                <a:cxnLst/>
                <a:rect l="l" t="t" r="r" b="b"/>
                <a:pathLst>
                  <a:path w="584484" h="217281">
                    <a:moveTo>
                      <a:pt x="0" y="0"/>
                    </a:moveTo>
                    <a:lnTo>
                      <a:pt x="584484" y="0"/>
                    </a:lnTo>
                    <a:lnTo>
                      <a:pt x="584484" y="217281"/>
                    </a:lnTo>
                    <a:lnTo>
                      <a:pt x="0" y="21728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584484" cy="2458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12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0" y="1649428"/>
              <a:ext cx="430548" cy="786542"/>
              <a:chOff x="0" y="0"/>
              <a:chExt cx="119597" cy="21848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19597" cy="218484"/>
              </a:xfrm>
              <a:custGeom>
                <a:avLst/>
                <a:gdLst/>
                <a:ahLst/>
                <a:cxnLst/>
                <a:rect l="l" t="t" r="r" b="b"/>
                <a:pathLst>
                  <a:path w="119597" h="218484">
                    <a:moveTo>
                      <a:pt x="0" y="0"/>
                    </a:moveTo>
                    <a:lnTo>
                      <a:pt x="119597" y="0"/>
                    </a:lnTo>
                    <a:lnTo>
                      <a:pt x="119597" y="218484"/>
                    </a:lnTo>
                    <a:lnTo>
                      <a:pt x="0" y="21848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119597" cy="2470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2.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69508" y="2495271"/>
              <a:ext cx="4549669" cy="597698"/>
              <a:chOff x="0" y="0"/>
              <a:chExt cx="1263797" cy="166027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263797" cy="166027"/>
              </a:xfrm>
              <a:custGeom>
                <a:avLst/>
                <a:gdLst/>
                <a:ahLst/>
                <a:cxnLst/>
                <a:rect l="l" t="t" r="r" b="b"/>
                <a:pathLst>
                  <a:path w="1263797" h="166027">
                    <a:moveTo>
                      <a:pt x="0" y="0"/>
                    </a:moveTo>
                    <a:lnTo>
                      <a:pt x="1263797" y="0"/>
                    </a:lnTo>
                    <a:lnTo>
                      <a:pt x="1263797" y="166027"/>
                    </a:lnTo>
                    <a:lnTo>
                      <a:pt x="0" y="16602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1263797" cy="1946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Szkoleniowa Rada Pedagogiczna </a:t>
                </a: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8949937" y="2495271"/>
              <a:ext cx="2104143" cy="597698"/>
              <a:chOff x="0" y="0"/>
              <a:chExt cx="584484" cy="166027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584484" cy="166027"/>
              </a:xfrm>
              <a:custGeom>
                <a:avLst/>
                <a:gdLst/>
                <a:ahLst/>
                <a:cxnLst/>
                <a:rect l="l" t="t" r="r" b="b"/>
                <a:pathLst>
                  <a:path w="584484" h="166027">
                    <a:moveTo>
                      <a:pt x="0" y="0"/>
                    </a:moveTo>
                    <a:lnTo>
                      <a:pt x="584484" y="0"/>
                    </a:lnTo>
                    <a:lnTo>
                      <a:pt x="584484" y="166027"/>
                    </a:lnTo>
                    <a:lnTo>
                      <a:pt x="0" y="16602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28575"/>
                <a:ext cx="584484" cy="1946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7</a:t>
                </a: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0" y="2495271"/>
              <a:ext cx="430548" cy="597698"/>
              <a:chOff x="0" y="0"/>
              <a:chExt cx="119597" cy="166027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119597" cy="166027"/>
              </a:xfrm>
              <a:custGeom>
                <a:avLst/>
                <a:gdLst/>
                <a:ahLst/>
                <a:cxnLst/>
                <a:rect l="l" t="t" r="r" b="b"/>
                <a:pathLst>
                  <a:path w="119597" h="166027">
                    <a:moveTo>
                      <a:pt x="0" y="0"/>
                    </a:moveTo>
                    <a:lnTo>
                      <a:pt x="119597" y="0"/>
                    </a:lnTo>
                    <a:lnTo>
                      <a:pt x="119597" y="166027"/>
                    </a:lnTo>
                    <a:lnTo>
                      <a:pt x="0" y="16602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28575"/>
                <a:ext cx="119597" cy="1946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3.</a:t>
                </a: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469508" y="3134377"/>
              <a:ext cx="4549669" cy="597698"/>
              <a:chOff x="0" y="0"/>
              <a:chExt cx="1263797" cy="166027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263797" cy="166027"/>
              </a:xfrm>
              <a:custGeom>
                <a:avLst/>
                <a:gdLst/>
                <a:ahLst/>
                <a:cxnLst/>
                <a:rect l="l" t="t" r="r" b="b"/>
                <a:pathLst>
                  <a:path w="1263797" h="166027">
                    <a:moveTo>
                      <a:pt x="0" y="0"/>
                    </a:moveTo>
                    <a:lnTo>
                      <a:pt x="1263797" y="0"/>
                    </a:lnTo>
                    <a:lnTo>
                      <a:pt x="1263797" y="166027"/>
                    </a:lnTo>
                    <a:lnTo>
                      <a:pt x="0" y="16602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28575"/>
                <a:ext cx="1263797" cy="1946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Doradztwo zawodowe</a:t>
                </a: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8949937" y="3133157"/>
              <a:ext cx="2104143" cy="598918"/>
              <a:chOff x="0" y="0"/>
              <a:chExt cx="584484" cy="166366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584484" cy="166366"/>
              </a:xfrm>
              <a:custGeom>
                <a:avLst/>
                <a:gdLst/>
                <a:ahLst/>
                <a:cxnLst/>
                <a:rect l="l" t="t" r="r" b="b"/>
                <a:pathLst>
                  <a:path w="584484" h="166366">
                    <a:moveTo>
                      <a:pt x="0" y="0"/>
                    </a:moveTo>
                    <a:lnTo>
                      <a:pt x="584484" y="0"/>
                    </a:lnTo>
                    <a:lnTo>
                      <a:pt x="584484" y="166366"/>
                    </a:lnTo>
                    <a:lnTo>
                      <a:pt x="0" y="16636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28575"/>
                <a:ext cx="584484" cy="1949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0" y="3131069"/>
              <a:ext cx="430548" cy="601006"/>
              <a:chOff x="0" y="0"/>
              <a:chExt cx="119597" cy="166946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119597" cy="166946"/>
              </a:xfrm>
              <a:custGeom>
                <a:avLst/>
                <a:gdLst/>
                <a:ahLst/>
                <a:cxnLst/>
                <a:rect l="l" t="t" r="r" b="b"/>
                <a:pathLst>
                  <a:path w="119597" h="166946">
                    <a:moveTo>
                      <a:pt x="0" y="0"/>
                    </a:moveTo>
                    <a:lnTo>
                      <a:pt x="119597" y="0"/>
                    </a:lnTo>
                    <a:lnTo>
                      <a:pt x="119597" y="166946"/>
                    </a:lnTo>
                    <a:lnTo>
                      <a:pt x="0" y="16694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28575"/>
                <a:ext cx="119597" cy="1955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4.</a:t>
                </a:r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469508" y="3773483"/>
              <a:ext cx="4549669" cy="597698"/>
              <a:chOff x="0" y="0"/>
              <a:chExt cx="1263797" cy="166027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1263797" cy="166027"/>
              </a:xfrm>
              <a:custGeom>
                <a:avLst/>
                <a:gdLst/>
                <a:ahLst/>
                <a:cxnLst/>
                <a:rect l="l" t="t" r="r" b="b"/>
                <a:pathLst>
                  <a:path w="1263797" h="166027">
                    <a:moveTo>
                      <a:pt x="0" y="0"/>
                    </a:moveTo>
                    <a:lnTo>
                      <a:pt x="1263797" y="0"/>
                    </a:lnTo>
                    <a:lnTo>
                      <a:pt x="1263797" y="166027"/>
                    </a:lnTo>
                    <a:lnTo>
                      <a:pt x="0" y="16602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28575"/>
                <a:ext cx="1263797" cy="1946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Zajęcia grupowe logopedyczne </a:t>
                </a:r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8949937" y="3773483"/>
              <a:ext cx="2104143" cy="597698"/>
              <a:chOff x="0" y="0"/>
              <a:chExt cx="584484" cy="166027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584484" cy="166027"/>
              </a:xfrm>
              <a:custGeom>
                <a:avLst/>
                <a:gdLst/>
                <a:ahLst/>
                <a:cxnLst/>
                <a:rect l="l" t="t" r="r" b="b"/>
                <a:pathLst>
                  <a:path w="584484" h="166027">
                    <a:moveTo>
                      <a:pt x="0" y="0"/>
                    </a:moveTo>
                    <a:lnTo>
                      <a:pt x="584484" y="0"/>
                    </a:lnTo>
                    <a:lnTo>
                      <a:pt x="584484" y="166027"/>
                    </a:lnTo>
                    <a:lnTo>
                      <a:pt x="0" y="16602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28575"/>
                <a:ext cx="584484" cy="1946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0" y="3770175"/>
              <a:ext cx="430548" cy="597698"/>
              <a:chOff x="0" y="0"/>
              <a:chExt cx="119597" cy="166027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119597" cy="166027"/>
              </a:xfrm>
              <a:custGeom>
                <a:avLst/>
                <a:gdLst/>
                <a:ahLst/>
                <a:cxnLst/>
                <a:rect l="l" t="t" r="r" b="b"/>
                <a:pathLst>
                  <a:path w="119597" h="166027">
                    <a:moveTo>
                      <a:pt x="0" y="0"/>
                    </a:moveTo>
                    <a:lnTo>
                      <a:pt x="119597" y="0"/>
                    </a:lnTo>
                    <a:lnTo>
                      <a:pt x="119597" y="166027"/>
                    </a:lnTo>
                    <a:lnTo>
                      <a:pt x="0" y="16602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0" y="-28575"/>
                <a:ext cx="119597" cy="1946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5.</a:t>
                </a:r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469508" y="4431303"/>
              <a:ext cx="4549669" cy="597698"/>
              <a:chOff x="0" y="0"/>
              <a:chExt cx="1263797" cy="166027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1263797" cy="166027"/>
              </a:xfrm>
              <a:custGeom>
                <a:avLst/>
                <a:gdLst/>
                <a:ahLst/>
                <a:cxnLst/>
                <a:rect l="l" t="t" r="r" b="b"/>
                <a:pathLst>
                  <a:path w="1263797" h="166027">
                    <a:moveTo>
                      <a:pt x="0" y="0"/>
                    </a:moveTo>
                    <a:lnTo>
                      <a:pt x="1263797" y="0"/>
                    </a:lnTo>
                    <a:lnTo>
                      <a:pt x="1263797" y="166027"/>
                    </a:lnTo>
                    <a:lnTo>
                      <a:pt x="0" y="16602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0" y="-28575"/>
                <a:ext cx="1263797" cy="1946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Zajęcia warsztatowe </a:t>
                </a:r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8949937" y="4434611"/>
              <a:ext cx="2104143" cy="597698"/>
              <a:chOff x="0" y="0"/>
              <a:chExt cx="584484" cy="166027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584484" cy="166027"/>
              </a:xfrm>
              <a:custGeom>
                <a:avLst/>
                <a:gdLst/>
                <a:ahLst/>
                <a:cxnLst/>
                <a:rect l="l" t="t" r="r" b="b"/>
                <a:pathLst>
                  <a:path w="584484" h="166027">
                    <a:moveTo>
                      <a:pt x="0" y="0"/>
                    </a:moveTo>
                    <a:lnTo>
                      <a:pt x="584484" y="0"/>
                    </a:lnTo>
                    <a:lnTo>
                      <a:pt x="584484" y="166027"/>
                    </a:lnTo>
                    <a:lnTo>
                      <a:pt x="0" y="16602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-28575"/>
                <a:ext cx="584484" cy="1946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>
              <a:off x="0" y="4431303"/>
              <a:ext cx="430548" cy="597698"/>
              <a:chOff x="0" y="0"/>
              <a:chExt cx="119597" cy="166027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119597" cy="166027"/>
              </a:xfrm>
              <a:custGeom>
                <a:avLst/>
                <a:gdLst/>
                <a:ahLst/>
                <a:cxnLst/>
                <a:rect l="l" t="t" r="r" b="b"/>
                <a:pathLst>
                  <a:path w="119597" h="166027">
                    <a:moveTo>
                      <a:pt x="0" y="0"/>
                    </a:moveTo>
                    <a:lnTo>
                      <a:pt x="119597" y="0"/>
                    </a:lnTo>
                    <a:lnTo>
                      <a:pt x="119597" y="166027"/>
                    </a:lnTo>
                    <a:lnTo>
                      <a:pt x="0" y="16602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8" name="TextBox 68"/>
              <p:cNvSpPr txBox="1"/>
              <p:nvPr/>
            </p:nvSpPr>
            <p:spPr>
              <a:xfrm>
                <a:off x="0" y="-28575"/>
                <a:ext cx="119597" cy="1946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6.</a:t>
                </a:r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>
              <a:off x="7532211" y="988300"/>
              <a:ext cx="1371924" cy="597698"/>
              <a:chOff x="0" y="0"/>
              <a:chExt cx="381090" cy="166027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381090" cy="166027"/>
              </a:xfrm>
              <a:custGeom>
                <a:avLst/>
                <a:gdLst/>
                <a:ahLst/>
                <a:cxnLst/>
                <a:rect l="l" t="t" r="r" b="b"/>
                <a:pathLst>
                  <a:path w="381090" h="166027">
                    <a:moveTo>
                      <a:pt x="0" y="0"/>
                    </a:moveTo>
                    <a:lnTo>
                      <a:pt x="381090" y="0"/>
                    </a:lnTo>
                    <a:lnTo>
                      <a:pt x="381090" y="166027"/>
                    </a:lnTo>
                    <a:lnTo>
                      <a:pt x="0" y="16602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0" y="-28575"/>
                <a:ext cx="381090" cy="1946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266</a:t>
                </a:r>
              </a:p>
            </p:txBody>
          </p:sp>
        </p:grpSp>
        <p:grpSp>
          <p:nvGrpSpPr>
            <p:cNvPr id="72" name="Group 72"/>
            <p:cNvGrpSpPr/>
            <p:nvPr/>
          </p:nvGrpSpPr>
          <p:grpSpPr>
            <a:xfrm>
              <a:off x="7532211" y="1658375"/>
              <a:ext cx="1371924" cy="782213"/>
              <a:chOff x="0" y="0"/>
              <a:chExt cx="381090" cy="217281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0" y="0"/>
                <a:ext cx="381090" cy="217281"/>
              </a:xfrm>
              <a:custGeom>
                <a:avLst/>
                <a:gdLst/>
                <a:ahLst/>
                <a:cxnLst/>
                <a:rect l="l" t="t" r="r" b="b"/>
                <a:pathLst>
                  <a:path w="381090" h="217281">
                    <a:moveTo>
                      <a:pt x="0" y="0"/>
                    </a:moveTo>
                    <a:lnTo>
                      <a:pt x="381090" y="0"/>
                    </a:lnTo>
                    <a:lnTo>
                      <a:pt x="381090" y="217281"/>
                    </a:lnTo>
                    <a:lnTo>
                      <a:pt x="0" y="21728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74" name="TextBox 74"/>
              <p:cNvSpPr txBox="1"/>
              <p:nvPr/>
            </p:nvSpPr>
            <p:spPr>
              <a:xfrm>
                <a:off x="0" y="-28575"/>
                <a:ext cx="381090" cy="2458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305</a:t>
                </a:r>
              </a:p>
            </p:txBody>
          </p:sp>
        </p:grpSp>
        <p:grpSp>
          <p:nvGrpSpPr>
            <p:cNvPr id="75" name="Group 75"/>
            <p:cNvGrpSpPr/>
            <p:nvPr/>
          </p:nvGrpSpPr>
          <p:grpSpPr>
            <a:xfrm>
              <a:off x="7532211" y="2491963"/>
              <a:ext cx="1371924" cy="597698"/>
              <a:chOff x="0" y="0"/>
              <a:chExt cx="381090" cy="166027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381090" cy="166027"/>
              </a:xfrm>
              <a:custGeom>
                <a:avLst/>
                <a:gdLst/>
                <a:ahLst/>
                <a:cxnLst/>
                <a:rect l="l" t="t" r="r" b="b"/>
                <a:pathLst>
                  <a:path w="381090" h="166027">
                    <a:moveTo>
                      <a:pt x="0" y="0"/>
                    </a:moveTo>
                    <a:lnTo>
                      <a:pt x="381090" y="0"/>
                    </a:lnTo>
                    <a:lnTo>
                      <a:pt x="381090" y="166027"/>
                    </a:lnTo>
                    <a:lnTo>
                      <a:pt x="0" y="16602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77" name="TextBox 77"/>
              <p:cNvSpPr txBox="1"/>
              <p:nvPr/>
            </p:nvSpPr>
            <p:spPr>
              <a:xfrm>
                <a:off x="0" y="-28575"/>
                <a:ext cx="381090" cy="1946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120</a:t>
                </a:r>
              </a:p>
            </p:txBody>
          </p:sp>
        </p:grpSp>
        <p:grpSp>
          <p:nvGrpSpPr>
            <p:cNvPr id="78" name="Group 78"/>
            <p:cNvGrpSpPr/>
            <p:nvPr/>
          </p:nvGrpSpPr>
          <p:grpSpPr>
            <a:xfrm>
              <a:off x="7532211" y="3131069"/>
              <a:ext cx="1371924" cy="598918"/>
              <a:chOff x="0" y="0"/>
              <a:chExt cx="381090" cy="166366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381090" cy="166366"/>
              </a:xfrm>
              <a:custGeom>
                <a:avLst/>
                <a:gdLst/>
                <a:ahLst/>
                <a:cxnLst/>
                <a:rect l="l" t="t" r="r" b="b"/>
                <a:pathLst>
                  <a:path w="381090" h="166366">
                    <a:moveTo>
                      <a:pt x="0" y="0"/>
                    </a:moveTo>
                    <a:lnTo>
                      <a:pt x="381090" y="0"/>
                    </a:lnTo>
                    <a:lnTo>
                      <a:pt x="381090" y="166366"/>
                    </a:lnTo>
                    <a:lnTo>
                      <a:pt x="0" y="16636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80" name="TextBox 80"/>
              <p:cNvSpPr txBox="1"/>
              <p:nvPr/>
            </p:nvSpPr>
            <p:spPr>
              <a:xfrm>
                <a:off x="0" y="-28575"/>
                <a:ext cx="381090" cy="1949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137</a:t>
                </a:r>
              </a:p>
            </p:txBody>
          </p:sp>
        </p:grpSp>
        <p:grpSp>
          <p:nvGrpSpPr>
            <p:cNvPr id="81" name="Group 81"/>
            <p:cNvGrpSpPr/>
            <p:nvPr/>
          </p:nvGrpSpPr>
          <p:grpSpPr>
            <a:xfrm>
              <a:off x="7532211" y="3770175"/>
              <a:ext cx="1371924" cy="597698"/>
              <a:chOff x="0" y="0"/>
              <a:chExt cx="381090" cy="166027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381090" cy="166027"/>
              </a:xfrm>
              <a:custGeom>
                <a:avLst/>
                <a:gdLst/>
                <a:ahLst/>
                <a:cxnLst/>
                <a:rect l="l" t="t" r="r" b="b"/>
                <a:pathLst>
                  <a:path w="381090" h="166027">
                    <a:moveTo>
                      <a:pt x="0" y="0"/>
                    </a:moveTo>
                    <a:lnTo>
                      <a:pt x="381090" y="0"/>
                    </a:lnTo>
                    <a:lnTo>
                      <a:pt x="381090" y="166027"/>
                    </a:lnTo>
                    <a:lnTo>
                      <a:pt x="0" y="16602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83" name="TextBox 83"/>
              <p:cNvSpPr txBox="1"/>
              <p:nvPr/>
            </p:nvSpPr>
            <p:spPr>
              <a:xfrm>
                <a:off x="0" y="-28575"/>
                <a:ext cx="381090" cy="1946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4</a:t>
                </a:r>
              </a:p>
            </p:txBody>
          </p:sp>
        </p:grpSp>
        <p:grpSp>
          <p:nvGrpSpPr>
            <p:cNvPr id="84" name="Group 84"/>
            <p:cNvGrpSpPr/>
            <p:nvPr/>
          </p:nvGrpSpPr>
          <p:grpSpPr>
            <a:xfrm>
              <a:off x="7532211" y="4431303"/>
              <a:ext cx="1371924" cy="597698"/>
              <a:chOff x="0" y="0"/>
              <a:chExt cx="381090" cy="166027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381090" cy="166027"/>
              </a:xfrm>
              <a:custGeom>
                <a:avLst/>
                <a:gdLst/>
                <a:ahLst/>
                <a:cxnLst/>
                <a:rect l="l" t="t" r="r" b="b"/>
                <a:pathLst>
                  <a:path w="381090" h="166027">
                    <a:moveTo>
                      <a:pt x="0" y="0"/>
                    </a:moveTo>
                    <a:lnTo>
                      <a:pt x="381090" y="0"/>
                    </a:lnTo>
                    <a:lnTo>
                      <a:pt x="381090" y="166027"/>
                    </a:lnTo>
                    <a:lnTo>
                      <a:pt x="0" y="16602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86" name="TextBox 86"/>
              <p:cNvSpPr txBox="1"/>
              <p:nvPr/>
            </p:nvSpPr>
            <p:spPr>
              <a:xfrm>
                <a:off x="0" y="-28575"/>
                <a:ext cx="381090" cy="1946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1348</a:t>
                </a:r>
              </a:p>
            </p:txBody>
          </p:sp>
        </p:grpSp>
        <p:grpSp>
          <p:nvGrpSpPr>
            <p:cNvPr id="87" name="Group 87"/>
            <p:cNvGrpSpPr/>
            <p:nvPr/>
          </p:nvGrpSpPr>
          <p:grpSpPr>
            <a:xfrm>
              <a:off x="5068232" y="988300"/>
              <a:ext cx="2413178" cy="597698"/>
              <a:chOff x="0" y="0"/>
              <a:chExt cx="670327" cy="166027"/>
            </a:xfrm>
          </p:grpSpPr>
          <p:sp>
            <p:nvSpPr>
              <p:cNvPr id="88" name="Freeform 88"/>
              <p:cNvSpPr/>
              <p:nvPr/>
            </p:nvSpPr>
            <p:spPr>
              <a:xfrm>
                <a:off x="0" y="0"/>
                <a:ext cx="670327" cy="166027"/>
              </a:xfrm>
              <a:custGeom>
                <a:avLst/>
                <a:gdLst/>
                <a:ahLst/>
                <a:cxnLst/>
                <a:rect l="l" t="t" r="r" b="b"/>
                <a:pathLst>
                  <a:path w="670327" h="166027">
                    <a:moveTo>
                      <a:pt x="0" y="0"/>
                    </a:moveTo>
                    <a:lnTo>
                      <a:pt x="670327" y="0"/>
                    </a:lnTo>
                    <a:lnTo>
                      <a:pt x="670327" y="166027"/>
                    </a:lnTo>
                    <a:lnTo>
                      <a:pt x="0" y="16602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89" name="TextBox 89"/>
              <p:cNvSpPr txBox="1"/>
              <p:nvPr/>
            </p:nvSpPr>
            <p:spPr>
              <a:xfrm>
                <a:off x="0" y="-28575"/>
                <a:ext cx="670327" cy="1946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rodziców</a:t>
                </a:r>
              </a:p>
            </p:txBody>
          </p:sp>
        </p:grpSp>
        <p:grpSp>
          <p:nvGrpSpPr>
            <p:cNvPr id="90" name="Group 90"/>
            <p:cNvGrpSpPr/>
            <p:nvPr/>
          </p:nvGrpSpPr>
          <p:grpSpPr>
            <a:xfrm>
              <a:off x="5068232" y="1649428"/>
              <a:ext cx="2413178" cy="804435"/>
              <a:chOff x="0" y="0"/>
              <a:chExt cx="670327" cy="223454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0" y="0"/>
                <a:ext cx="670327" cy="223454"/>
              </a:xfrm>
              <a:custGeom>
                <a:avLst/>
                <a:gdLst/>
                <a:ahLst/>
                <a:cxnLst/>
                <a:rect l="l" t="t" r="r" b="b"/>
                <a:pathLst>
                  <a:path w="670327" h="223454">
                    <a:moveTo>
                      <a:pt x="0" y="0"/>
                    </a:moveTo>
                    <a:lnTo>
                      <a:pt x="670327" y="0"/>
                    </a:lnTo>
                    <a:lnTo>
                      <a:pt x="670327" y="223454"/>
                    </a:lnTo>
                    <a:lnTo>
                      <a:pt x="0" y="22345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92" name="TextBox 92"/>
              <p:cNvSpPr txBox="1"/>
              <p:nvPr/>
            </p:nvSpPr>
            <p:spPr>
              <a:xfrm>
                <a:off x="0" y="-28575"/>
                <a:ext cx="670327" cy="2520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uczniów/dzieci</a:t>
                </a:r>
              </a:p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/przedszkolaków</a:t>
                </a:r>
              </a:p>
            </p:txBody>
          </p:sp>
        </p:grpSp>
        <p:grpSp>
          <p:nvGrpSpPr>
            <p:cNvPr id="93" name="Group 93"/>
            <p:cNvGrpSpPr/>
            <p:nvPr/>
          </p:nvGrpSpPr>
          <p:grpSpPr>
            <a:xfrm>
              <a:off x="5068232" y="2491963"/>
              <a:ext cx="2413178" cy="597698"/>
              <a:chOff x="0" y="0"/>
              <a:chExt cx="670327" cy="166027"/>
            </a:xfrm>
          </p:grpSpPr>
          <p:sp>
            <p:nvSpPr>
              <p:cNvPr id="94" name="Freeform 94"/>
              <p:cNvSpPr/>
              <p:nvPr/>
            </p:nvSpPr>
            <p:spPr>
              <a:xfrm>
                <a:off x="0" y="0"/>
                <a:ext cx="670327" cy="166027"/>
              </a:xfrm>
              <a:custGeom>
                <a:avLst/>
                <a:gdLst/>
                <a:ahLst/>
                <a:cxnLst/>
                <a:rect l="l" t="t" r="r" b="b"/>
                <a:pathLst>
                  <a:path w="670327" h="166027">
                    <a:moveTo>
                      <a:pt x="0" y="0"/>
                    </a:moveTo>
                    <a:lnTo>
                      <a:pt x="670327" y="0"/>
                    </a:lnTo>
                    <a:lnTo>
                      <a:pt x="670327" y="166027"/>
                    </a:lnTo>
                    <a:lnTo>
                      <a:pt x="0" y="16602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95" name="TextBox 95"/>
              <p:cNvSpPr txBox="1"/>
              <p:nvPr/>
            </p:nvSpPr>
            <p:spPr>
              <a:xfrm>
                <a:off x="0" y="-28575"/>
                <a:ext cx="670327" cy="1946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nauczyciele</a:t>
                </a:r>
              </a:p>
            </p:txBody>
          </p:sp>
        </p:grpSp>
        <p:grpSp>
          <p:nvGrpSpPr>
            <p:cNvPr id="96" name="Group 96"/>
            <p:cNvGrpSpPr/>
            <p:nvPr/>
          </p:nvGrpSpPr>
          <p:grpSpPr>
            <a:xfrm>
              <a:off x="5068232" y="3127761"/>
              <a:ext cx="2413178" cy="598918"/>
              <a:chOff x="0" y="0"/>
              <a:chExt cx="670327" cy="166366"/>
            </a:xfrm>
          </p:grpSpPr>
          <p:sp>
            <p:nvSpPr>
              <p:cNvPr id="97" name="Freeform 97"/>
              <p:cNvSpPr/>
              <p:nvPr/>
            </p:nvSpPr>
            <p:spPr>
              <a:xfrm>
                <a:off x="0" y="0"/>
                <a:ext cx="670327" cy="166366"/>
              </a:xfrm>
              <a:custGeom>
                <a:avLst/>
                <a:gdLst/>
                <a:ahLst/>
                <a:cxnLst/>
                <a:rect l="l" t="t" r="r" b="b"/>
                <a:pathLst>
                  <a:path w="670327" h="166366">
                    <a:moveTo>
                      <a:pt x="0" y="0"/>
                    </a:moveTo>
                    <a:lnTo>
                      <a:pt x="670327" y="0"/>
                    </a:lnTo>
                    <a:lnTo>
                      <a:pt x="670327" y="166366"/>
                    </a:lnTo>
                    <a:lnTo>
                      <a:pt x="0" y="16636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98" name="TextBox 98"/>
              <p:cNvSpPr txBox="1"/>
              <p:nvPr/>
            </p:nvSpPr>
            <p:spPr>
              <a:xfrm>
                <a:off x="0" y="-28575"/>
                <a:ext cx="670327" cy="1949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uczniów</a:t>
                </a:r>
              </a:p>
            </p:txBody>
          </p:sp>
        </p:grpSp>
        <p:grpSp>
          <p:nvGrpSpPr>
            <p:cNvPr id="99" name="Group 99"/>
            <p:cNvGrpSpPr/>
            <p:nvPr/>
          </p:nvGrpSpPr>
          <p:grpSpPr>
            <a:xfrm>
              <a:off x="5068232" y="3764779"/>
              <a:ext cx="2413178" cy="597698"/>
              <a:chOff x="0" y="0"/>
              <a:chExt cx="670327" cy="166027"/>
            </a:xfrm>
          </p:grpSpPr>
          <p:sp>
            <p:nvSpPr>
              <p:cNvPr id="100" name="Freeform 100"/>
              <p:cNvSpPr/>
              <p:nvPr/>
            </p:nvSpPr>
            <p:spPr>
              <a:xfrm>
                <a:off x="0" y="0"/>
                <a:ext cx="670327" cy="166027"/>
              </a:xfrm>
              <a:custGeom>
                <a:avLst/>
                <a:gdLst/>
                <a:ahLst/>
                <a:cxnLst/>
                <a:rect l="l" t="t" r="r" b="b"/>
                <a:pathLst>
                  <a:path w="670327" h="166027">
                    <a:moveTo>
                      <a:pt x="0" y="0"/>
                    </a:moveTo>
                    <a:lnTo>
                      <a:pt x="670327" y="0"/>
                    </a:lnTo>
                    <a:lnTo>
                      <a:pt x="670327" y="166027"/>
                    </a:lnTo>
                    <a:lnTo>
                      <a:pt x="0" y="16602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01" name="TextBox 101"/>
              <p:cNvSpPr txBox="1"/>
              <p:nvPr/>
            </p:nvSpPr>
            <p:spPr>
              <a:xfrm>
                <a:off x="0" y="-28575"/>
                <a:ext cx="670327" cy="1946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uczniów</a:t>
                </a:r>
              </a:p>
            </p:txBody>
          </p:sp>
        </p:grpSp>
        <p:grpSp>
          <p:nvGrpSpPr>
            <p:cNvPr id="102" name="Group 102"/>
            <p:cNvGrpSpPr/>
            <p:nvPr/>
          </p:nvGrpSpPr>
          <p:grpSpPr>
            <a:xfrm>
              <a:off x="5068232" y="4425907"/>
              <a:ext cx="2413178" cy="597698"/>
              <a:chOff x="0" y="0"/>
              <a:chExt cx="670327" cy="166027"/>
            </a:xfrm>
          </p:grpSpPr>
          <p:sp>
            <p:nvSpPr>
              <p:cNvPr id="103" name="Freeform 103"/>
              <p:cNvSpPr/>
              <p:nvPr/>
            </p:nvSpPr>
            <p:spPr>
              <a:xfrm>
                <a:off x="0" y="0"/>
                <a:ext cx="670327" cy="166027"/>
              </a:xfrm>
              <a:custGeom>
                <a:avLst/>
                <a:gdLst/>
                <a:ahLst/>
                <a:cxnLst/>
                <a:rect l="l" t="t" r="r" b="b"/>
                <a:pathLst>
                  <a:path w="670327" h="166027">
                    <a:moveTo>
                      <a:pt x="0" y="0"/>
                    </a:moveTo>
                    <a:lnTo>
                      <a:pt x="670327" y="0"/>
                    </a:lnTo>
                    <a:lnTo>
                      <a:pt x="670327" y="166027"/>
                    </a:lnTo>
                    <a:lnTo>
                      <a:pt x="0" y="16602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04" name="TextBox 104"/>
              <p:cNvSpPr txBox="1"/>
              <p:nvPr/>
            </p:nvSpPr>
            <p:spPr>
              <a:xfrm>
                <a:off x="0" y="-28575"/>
                <a:ext cx="670327" cy="1946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uczniów</a:t>
                </a:r>
              </a:p>
            </p:txBody>
          </p:sp>
        </p:grpSp>
        <p:grpSp>
          <p:nvGrpSpPr>
            <p:cNvPr id="105" name="Group 105"/>
            <p:cNvGrpSpPr/>
            <p:nvPr/>
          </p:nvGrpSpPr>
          <p:grpSpPr>
            <a:xfrm>
              <a:off x="7521255" y="0"/>
              <a:ext cx="1382880" cy="939792"/>
              <a:chOff x="0" y="0"/>
              <a:chExt cx="384133" cy="261053"/>
            </a:xfrm>
          </p:grpSpPr>
          <p:sp>
            <p:nvSpPr>
              <p:cNvPr id="106" name="Freeform 106"/>
              <p:cNvSpPr/>
              <p:nvPr/>
            </p:nvSpPr>
            <p:spPr>
              <a:xfrm>
                <a:off x="0" y="0"/>
                <a:ext cx="384133" cy="261053"/>
              </a:xfrm>
              <a:custGeom>
                <a:avLst/>
                <a:gdLst/>
                <a:ahLst/>
                <a:cxnLst/>
                <a:rect l="l" t="t" r="r" b="b"/>
                <a:pathLst>
                  <a:path w="384133" h="261053">
                    <a:moveTo>
                      <a:pt x="0" y="0"/>
                    </a:moveTo>
                    <a:lnTo>
                      <a:pt x="384133" y="0"/>
                    </a:lnTo>
                    <a:lnTo>
                      <a:pt x="384133" y="261053"/>
                    </a:lnTo>
                    <a:lnTo>
                      <a:pt x="0" y="261053"/>
                    </a:lnTo>
                    <a:close/>
                  </a:path>
                </a:pathLst>
              </a:custGeom>
              <a:solidFill>
                <a:srgbClr val="1979EB"/>
              </a:solidFill>
            </p:spPr>
          </p:sp>
          <p:sp>
            <p:nvSpPr>
              <p:cNvPr id="107" name="TextBox 107"/>
              <p:cNvSpPr txBox="1"/>
              <p:nvPr/>
            </p:nvSpPr>
            <p:spPr>
              <a:xfrm>
                <a:off x="0" y="-28575"/>
                <a:ext cx="384133" cy="2896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40"/>
                  </a:lnSpc>
                </a:pPr>
                <a:r>
                  <a:rPr lang="en-US" sz="1100" b="1">
                    <a:solidFill>
                      <a:srgbClr val="FFFFFF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Liczba uczestników</a:t>
                </a:r>
              </a:p>
            </p:txBody>
          </p:sp>
        </p:grpSp>
        <p:grpSp>
          <p:nvGrpSpPr>
            <p:cNvPr id="108" name="Group 108"/>
            <p:cNvGrpSpPr/>
            <p:nvPr/>
          </p:nvGrpSpPr>
          <p:grpSpPr>
            <a:xfrm>
              <a:off x="5068232" y="12700"/>
              <a:ext cx="2402222" cy="912792"/>
              <a:chOff x="0" y="0"/>
              <a:chExt cx="667284" cy="253553"/>
            </a:xfrm>
          </p:grpSpPr>
          <p:sp>
            <p:nvSpPr>
              <p:cNvPr id="109" name="Freeform 109"/>
              <p:cNvSpPr/>
              <p:nvPr/>
            </p:nvSpPr>
            <p:spPr>
              <a:xfrm>
                <a:off x="0" y="0"/>
                <a:ext cx="667284" cy="253553"/>
              </a:xfrm>
              <a:custGeom>
                <a:avLst/>
                <a:gdLst/>
                <a:ahLst/>
                <a:cxnLst/>
                <a:rect l="l" t="t" r="r" b="b"/>
                <a:pathLst>
                  <a:path w="667284" h="253553">
                    <a:moveTo>
                      <a:pt x="0" y="0"/>
                    </a:moveTo>
                    <a:lnTo>
                      <a:pt x="667284" y="0"/>
                    </a:lnTo>
                    <a:lnTo>
                      <a:pt x="667284" y="253553"/>
                    </a:lnTo>
                    <a:lnTo>
                      <a:pt x="0" y="253553"/>
                    </a:lnTo>
                    <a:close/>
                  </a:path>
                </a:pathLst>
              </a:custGeom>
              <a:solidFill>
                <a:srgbClr val="1979EB"/>
              </a:solidFill>
            </p:spPr>
          </p:sp>
          <p:sp>
            <p:nvSpPr>
              <p:cNvPr id="110" name="TextBox 110"/>
              <p:cNvSpPr txBox="1"/>
              <p:nvPr/>
            </p:nvSpPr>
            <p:spPr>
              <a:xfrm>
                <a:off x="0" y="-28575"/>
                <a:ext cx="667284" cy="2821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</p:grpSp>
      <p:sp>
        <p:nvSpPr>
          <p:cNvPr id="111" name="TextBox 111"/>
          <p:cNvSpPr txBox="1"/>
          <p:nvPr/>
        </p:nvSpPr>
        <p:spPr>
          <a:xfrm>
            <a:off x="9311782" y="6798978"/>
            <a:ext cx="296912" cy="281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29.</a:t>
            </a:r>
          </a:p>
        </p:txBody>
      </p:sp>
      <p:sp>
        <p:nvSpPr>
          <p:cNvPr id="112" name="TextBox 112"/>
          <p:cNvSpPr txBox="1"/>
          <p:nvPr/>
        </p:nvSpPr>
        <p:spPr>
          <a:xfrm>
            <a:off x="731520" y="1140557"/>
            <a:ext cx="8290560" cy="57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80"/>
              </a:lnSpc>
            </a:pPr>
            <a:r>
              <a:rPr lang="en-US" sz="1700" spc="4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  roku szkolnym 2023/2024 przeprowadzono </a:t>
            </a:r>
            <a:r>
              <a:rPr lang="en-US" sz="1700" b="1" spc="4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29 przesiewów, prelekcji </a:t>
            </a:r>
          </a:p>
          <a:p>
            <a:pPr algn="just">
              <a:lnSpc>
                <a:spcPts val="2380"/>
              </a:lnSpc>
              <a:spcBef>
                <a:spcPct val="0"/>
              </a:spcBef>
            </a:pPr>
            <a:r>
              <a:rPr lang="en-US" sz="1700" b="1" spc="27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 rad pedagogicznych</a:t>
            </a:r>
            <a:r>
              <a:rPr lang="en-US" sz="1700" spc="2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w których udział wzięło </a:t>
            </a:r>
            <a:r>
              <a:rPr lang="en-US" sz="1700" b="1" spc="27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2 180 uczestników</a:t>
            </a:r>
            <a:r>
              <a:rPr lang="en-US" sz="1700" spc="2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w tym: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596642" y="0"/>
            <a:ext cx="6156958" cy="7315200"/>
          </a:xfrm>
          <a:prstGeom prst="rect">
            <a:avLst/>
          </a:prstGeom>
          <a:solidFill>
            <a:srgbClr val="FDCF60"/>
          </a:solidFill>
        </p:spPr>
      </p:sp>
      <p:grpSp>
        <p:nvGrpSpPr>
          <p:cNvPr id="5" name="Group 5"/>
          <p:cNvGrpSpPr/>
          <p:nvPr/>
        </p:nvGrpSpPr>
        <p:grpSpPr>
          <a:xfrm>
            <a:off x="731520" y="3742392"/>
            <a:ext cx="2257518" cy="2802240"/>
            <a:chOff x="0" y="0"/>
            <a:chExt cx="491834" cy="6105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1834" cy="610510"/>
            </a:xfrm>
            <a:custGeom>
              <a:avLst/>
              <a:gdLst/>
              <a:ahLst/>
              <a:cxnLst/>
              <a:rect l="l" t="t" r="r" b="b"/>
              <a:pathLst>
                <a:path w="491834" h="610510">
                  <a:moveTo>
                    <a:pt x="0" y="0"/>
                  </a:moveTo>
                  <a:lnTo>
                    <a:pt x="491834" y="0"/>
                  </a:lnTo>
                  <a:lnTo>
                    <a:pt x="491834" y="610510"/>
                  </a:lnTo>
                  <a:lnTo>
                    <a:pt x="0" y="610510"/>
                  </a:lnTo>
                  <a:close/>
                </a:path>
              </a:pathLst>
            </a:custGeom>
            <a:blipFill>
              <a:blip r:embed="rId2"/>
              <a:stretch>
                <a:fillRect t="-3707" b="-370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4877307" y="1935634"/>
            <a:ext cx="3694390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9"/>
              </a:lnSpc>
            </a:pPr>
            <a:r>
              <a:rPr lang="en-US" sz="4299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dr Renata Smoleń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76800" y="3736978"/>
            <a:ext cx="3694897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70"/>
              </a:lnSpc>
            </a:pPr>
            <a:r>
              <a:rPr lang="en-US" sz="1725" b="1" spc="60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Dyrektor Powiatowej Poradni</a:t>
            </a:r>
          </a:p>
          <a:p>
            <a:pPr algn="just">
              <a:lnSpc>
                <a:spcPts val="2070"/>
              </a:lnSpc>
            </a:pPr>
            <a:r>
              <a:rPr lang="en-US" sz="1725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Psychologiczno-Pedagogicznej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77307" y="4347254"/>
            <a:ext cx="3694897" cy="862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599" spc="11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Placówka Powiatowej Poradni</a:t>
            </a:r>
          </a:p>
          <a:p>
            <a:pPr algn="l">
              <a:lnSpc>
                <a:spcPts val="2399"/>
              </a:lnSpc>
            </a:pPr>
            <a:r>
              <a:rPr lang="en-US" sz="1599" spc="46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Psychologiczno-Pedoagogicznej</a:t>
            </a:r>
          </a:p>
          <a:p>
            <a:pPr algn="l">
              <a:lnSpc>
                <a:spcPts val="2399"/>
              </a:lnSpc>
            </a:pPr>
            <a:r>
              <a:rPr lang="en-US" sz="1599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w Tarnowie, ul Krzyska 17 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77290" y="6798978"/>
            <a:ext cx="223909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3.</a:t>
            </a:r>
          </a:p>
        </p:txBody>
      </p:sp>
      <p:sp>
        <p:nvSpPr>
          <p:cNvPr id="11" name="AutoShape 11"/>
          <p:cNvSpPr/>
          <p:nvPr/>
        </p:nvSpPr>
        <p:spPr>
          <a:xfrm>
            <a:off x="4877307" y="3440584"/>
            <a:ext cx="525725" cy="65372"/>
          </a:xfrm>
          <a:prstGeom prst="rect">
            <a:avLst/>
          </a:prstGeom>
          <a:solidFill>
            <a:srgbClr val="193970"/>
          </a:solidFill>
        </p:spPr>
      </p:sp>
      <p:pic>
        <p:nvPicPr>
          <p:cNvPr id="1026" name="Picture 2" descr="C:\Users\PPPP-T\Desktop\Downloads\CFP_299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1" t="-1043" r="21871" b="835"/>
          <a:stretch/>
        </p:blipFill>
        <p:spPr bwMode="auto">
          <a:xfrm>
            <a:off x="731520" y="685800"/>
            <a:ext cx="2257518" cy="281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908488" y="0"/>
            <a:ext cx="5999033" cy="7315200"/>
          </a:xfrm>
          <a:prstGeom prst="rect">
            <a:avLst/>
          </a:prstGeom>
          <a:solidFill>
            <a:srgbClr val="1979EB"/>
          </a:solidFill>
        </p:spPr>
      </p:sp>
      <p:grpSp>
        <p:nvGrpSpPr>
          <p:cNvPr id="3" name="Group 3"/>
          <p:cNvGrpSpPr/>
          <p:nvPr/>
        </p:nvGrpSpPr>
        <p:grpSpPr>
          <a:xfrm>
            <a:off x="731520" y="3622647"/>
            <a:ext cx="2317335" cy="846908"/>
            <a:chOff x="0" y="0"/>
            <a:chExt cx="3089780" cy="1129211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806363" cy="84837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385150"/>
              <a:ext cx="3089780" cy="7440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99"/>
                </a:lnSpc>
              </a:pPr>
              <a:r>
                <a:rPr lang="en-US" sz="1599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Prowadzone w roku szkolnym 2023/2024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709496" y="1323032"/>
            <a:ext cx="4312584" cy="4669136"/>
          </a:xfrm>
          <a:custGeom>
            <a:avLst/>
            <a:gdLst/>
            <a:ahLst/>
            <a:cxnLst/>
            <a:rect l="l" t="t" r="r" b="b"/>
            <a:pathLst>
              <a:path w="4312584" h="4669136">
                <a:moveTo>
                  <a:pt x="0" y="0"/>
                </a:moveTo>
                <a:lnTo>
                  <a:pt x="4312584" y="0"/>
                </a:lnTo>
                <a:lnTo>
                  <a:pt x="4312584" y="4669136"/>
                </a:lnTo>
                <a:lnTo>
                  <a:pt x="0" y="46691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31520" y="1749244"/>
            <a:ext cx="2891677" cy="815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3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Spotkania dla Psychologów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06499" y="6798978"/>
            <a:ext cx="370901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30.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53600" cy="1456660"/>
            <a:chOff x="0" y="0"/>
            <a:chExt cx="3612444" cy="5395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539504"/>
            </a:xfrm>
            <a:custGeom>
              <a:avLst/>
              <a:gdLst/>
              <a:ahLst/>
              <a:cxnLst/>
              <a:rect l="l" t="t" r="r" b="b"/>
              <a:pathLst>
                <a:path w="3612445" h="539504">
                  <a:moveTo>
                    <a:pt x="0" y="0"/>
                  </a:moveTo>
                  <a:lnTo>
                    <a:pt x="3612445" y="0"/>
                  </a:lnTo>
                  <a:lnTo>
                    <a:pt x="3612445" y="539504"/>
                  </a:lnTo>
                  <a:lnTo>
                    <a:pt x="0" y="539504"/>
                  </a:lnTo>
                  <a:close/>
                </a:path>
              </a:pathLst>
            </a:custGeom>
            <a:solidFill>
              <a:srgbClr val="1979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5680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042874" y="176818"/>
            <a:ext cx="3065417" cy="2926080"/>
          </a:xfrm>
          <a:custGeom>
            <a:avLst/>
            <a:gdLst/>
            <a:ahLst/>
            <a:cxnLst/>
            <a:rect l="l" t="t" r="r" b="b"/>
            <a:pathLst>
              <a:path w="3065417" h="2926080">
                <a:moveTo>
                  <a:pt x="0" y="0"/>
                </a:moveTo>
                <a:lnTo>
                  <a:pt x="3065417" y="0"/>
                </a:lnTo>
                <a:lnTo>
                  <a:pt x="3065417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1456660"/>
            <a:ext cx="9753600" cy="1629440"/>
            <a:chOff x="0" y="0"/>
            <a:chExt cx="3612444" cy="6034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2445" cy="603496"/>
            </a:xfrm>
            <a:custGeom>
              <a:avLst/>
              <a:gdLst/>
              <a:ahLst/>
              <a:cxnLst/>
              <a:rect l="l" t="t" r="r" b="b"/>
              <a:pathLst>
                <a:path w="3612445" h="603496">
                  <a:moveTo>
                    <a:pt x="0" y="0"/>
                  </a:moveTo>
                  <a:lnTo>
                    <a:pt x="3612445" y="0"/>
                  </a:lnTo>
                  <a:lnTo>
                    <a:pt x="3612445" y="603496"/>
                  </a:lnTo>
                  <a:lnTo>
                    <a:pt x="0" y="60349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612444" cy="632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1520" y="1715292"/>
            <a:ext cx="8290560" cy="5163200"/>
            <a:chOff x="0" y="0"/>
            <a:chExt cx="11054080" cy="6884267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1054080" cy="6884267"/>
              <a:chOff x="0" y="0"/>
              <a:chExt cx="3070578" cy="191229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070578" cy="1912296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912296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912296"/>
                    </a:lnTo>
                    <a:lnTo>
                      <a:pt x="0" y="1912296"/>
                    </a:lnTo>
                    <a:close/>
                  </a:path>
                </a:pathLst>
              </a:custGeom>
              <a:solidFill>
                <a:srgbClr val="4968D0">
                  <a:alpha val="34902"/>
                </a:srgbClr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3070578" cy="19408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917177" y="49626"/>
              <a:ext cx="8093903" cy="701815"/>
              <a:chOff x="0" y="0"/>
              <a:chExt cx="2248306" cy="19494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248306" cy="194949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4949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4949"/>
                    </a:lnTo>
                    <a:lnTo>
                      <a:pt x="0" y="194949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19050"/>
                <a:ext cx="2248306" cy="2139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Tarnowie,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Tuchowie</a:t>
                </a: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43000" y="49626"/>
              <a:ext cx="2824867" cy="701815"/>
              <a:chOff x="0" y="0"/>
              <a:chExt cx="784685" cy="19494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84685" cy="194949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4949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4949"/>
                    </a:lnTo>
                    <a:lnTo>
                      <a:pt x="0" y="194949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28575"/>
                <a:ext cx="784685" cy="2235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2917177" y="794857"/>
              <a:ext cx="8093903" cy="696773"/>
              <a:chOff x="0" y="0"/>
              <a:chExt cx="2248306" cy="19354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19050"/>
                <a:ext cx="2248306" cy="2125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,,Spotkania konsultacyjne dla psychologów pracujących w przedszkolach               i szkołach.”</a:t>
                </a: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3000" y="794857"/>
              <a:ext cx="2824867" cy="696773"/>
              <a:chOff x="0" y="0"/>
              <a:chExt cx="784685" cy="193548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784685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354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28575"/>
                <a:ext cx="784685" cy="222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2917177" y="1542431"/>
              <a:ext cx="8093903" cy="1814373"/>
              <a:chOff x="0" y="0"/>
              <a:chExt cx="2248306" cy="50399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248306" cy="503993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503993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503993"/>
                    </a:lnTo>
                    <a:lnTo>
                      <a:pt x="0" y="50399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19050"/>
                <a:ext cx="2248306" cy="5230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Celem spotkań było budowanie sieci współpracy i wymiany wiedzy dla psychologów szkolnych i przedszkolnych. Skupiały się one na wspieraniu nauczycieli i specjalistów, konsultowaniu trudności w pracy z dziećmi, dzieleniu się doświadczeniem oraz uzyskiwaniu wsparcia. Spotkania miały także na celu doskonalenie kompetencji psychologów i wspieranie realizacji zaleceń poradni psychologiczno-pedagogicznych.</a:t>
                </a: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43000" y="1542431"/>
              <a:ext cx="2824867" cy="1814373"/>
              <a:chOff x="0" y="0"/>
              <a:chExt cx="784685" cy="50399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784685" cy="503993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503993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503993"/>
                    </a:lnTo>
                    <a:lnTo>
                      <a:pt x="0" y="50399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784685" cy="5325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2917177" y="3394904"/>
              <a:ext cx="8093903" cy="696773"/>
              <a:chOff x="0" y="0"/>
              <a:chExt cx="2248306" cy="193548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19050"/>
                <a:ext cx="2248306" cy="2125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Psycholodzy pracujący w placówkach oświatowych na terenie gmin: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Tuchów, Ryglice, Gromnik, Ciężkowice, Rzepiennik Strzyżewski, Szerzyny</a:t>
                </a: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43000" y="3394904"/>
              <a:ext cx="2824867" cy="696773"/>
              <a:chOff x="0" y="0"/>
              <a:chExt cx="784685" cy="193548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784685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354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28575"/>
                <a:ext cx="784685" cy="222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2917177" y="4129778"/>
              <a:ext cx="8093903" cy="696773"/>
              <a:chOff x="0" y="0"/>
              <a:chExt cx="2248306" cy="193548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19050"/>
                <a:ext cx="2248306" cy="2125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Tuchowie</a:t>
                </a:r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43000" y="4134852"/>
              <a:ext cx="2824867" cy="691700"/>
              <a:chOff x="0" y="0"/>
              <a:chExt cx="784685" cy="192139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784685" cy="192139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2139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2139"/>
                    </a:lnTo>
                    <a:lnTo>
                      <a:pt x="0" y="192139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28575"/>
                <a:ext cx="784685" cy="220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Miejsce</a:t>
                </a:r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2917177" y="5370900"/>
              <a:ext cx="8093903" cy="444004"/>
              <a:chOff x="0" y="0"/>
              <a:chExt cx="2248306" cy="123334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2248306" cy="123334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23334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23334"/>
                    </a:lnTo>
                    <a:lnTo>
                      <a:pt x="0" y="12333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19050"/>
                <a:ext cx="2248306" cy="1423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26.02.2024 r., 25.03.2024 r., 22.04.2024 r., 20.05.2024 r.</a:t>
                </a:r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43000" y="5370900"/>
              <a:ext cx="2824867" cy="474235"/>
              <a:chOff x="0" y="0"/>
              <a:chExt cx="784685" cy="131732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784685" cy="131732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31732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31732"/>
                    </a:lnTo>
                    <a:lnTo>
                      <a:pt x="0" y="13173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-28575"/>
                <a:ext cx="784685" cy="1603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2917177" y="5850526"/>
              <a:ext cx="8093903" cy="483434"/>
              <a:chOff x="0" y="0"/>
              <a:chExt cx="2248306" cy="134287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2248306" cy="13428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3428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34287"/>
                    </a:lnTo>
                    <a:lnTo>
                      <a:pt x="0" y="134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0" y="-19050"/>
                <a:ext cx="2248306" cy="1533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Agnieszka Szymańska, mgr Katarzyna Rejkowicz</a:t>
                </a:r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43000" y="5850526"/>
              <a:ext cx="2824867" cy="483434"/>
              <a:chOff x="0" y="0"/>
              <a:chExt cx="784685" cy="134287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784685" cy="13428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3428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34287"/>
                    </a:lnTo>
                    <a:lnTo>
                      <a:pt x="0" y="134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0" y="-28575"/>
                <a:ext cx="784685" cy="1628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55" name="Group 55"/>
            <p:cNvGrpSpPr/>
            <p:nvPr/>
          </p:nvGrpSpPr>
          <p:grpSpPr>
            <a:xfrm>
              <a:off x="2917177" y="6369582"/>
              <a:ext cx="8093903" cy="483434"/>
              <a:chOff x="0" y="0"/>
              <a:chExt cx="2248306" cy="134287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2248306" cy="13428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3428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34287"/>
                    </a:lnTo>
                    <a:lnTo>
                      <a:pt x="0" y="134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7" name="TextBox 57"/>
              <p:cNvSpPr txBox="1"/>
              <p:nvPr/>
            </p:nvSpPr>
            <p:spPr>
              <a:xfrm>
                <a:off x="0" y="-19050"/>
                <a:ext cx="2248306" cy="1533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Spotkania konsultacyjne</a:t>
                </a:r>
              </a:p>
            </p:txBody>
          </p:sp>
        </p:grpSp>
        <p:grpSp>
          <p:nvGrpSpPr>
            <p:cNvPr id="58" name="Group 58"/>
            <p:cNvGrpSpPr/>
            <p:nvPr/>
          </p:nvGrpSpPr>
          <p:grpSpPr>
            <a:xfrm>
              <a:off x="43000" y="6369582"/>
              <a:ext cx="2824867" cy="483434"/>
              <a:chOff x="0" y="0"/>
              <a:chExt cx="784685" cy="134287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784685" cy="13428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3428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34287"/>
                    </a:lnTo>
                    <a:lnTo>
                      <a:pt x="0" y="134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0" name="TextBox 60"/>
              <p:cNvSpPr txBox="1"/>
              <p:nvPr/>
            </p:nvSpPr>
            <p:spPr>
              <a:xfrm>
                <a:off x="0" y="-28575"/>
                <a:ext cx="784685" cy="1628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  <p:grpSp>
          <p:nvGrpSpPr>
            <p:cNvPr id="61" name="Group 61"/>
            <p:cNvGrpSpPr/>
            <p:nvPr/>
          </p:nvGrpSpPr>
          <p:grpSpPr>
            <a:xfrm>
              <a:off x="2917177" y="4864651"/>
              <a:ext cx="8093903" cy="476027"/>
              <a:chOff x="0" y="0"/>
              <a:chExt cx="2248306" cy="13223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2248306" cy="13223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3223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32230"/>
                    </a:lnTo>
                    <a:lnTo>
                      <a:pt x="0" y="13223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3" name="TextBox 63"/>
              <p:cNvSpPr txBox="1"/>
              <p:nvPr/>
            </p:nvSpPr>
            <p:spPr>
              <a:xfrm>
                <a:off x="0" y="-19050"/>
                <a:ext cx="2248306" cy="1512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9</a:t>
                </a:r>
              </a:p>
            </p:txBody>
          </p:sp>
        </p:grpSp>
        <p:grpSp>
          <p:nvGrpSpPr>
            <p:cNvPr id="64" name="Group 64"/>
            <p:cNvGrpSpPr/>
            <p:nvPr/>
          </p:nvGrpSpPr>
          <p:grpSpPr>
            <a:xfrm>
              <a:off x="43000" y="4866443"/>
              <a:ext cx="2824867" cy="474235"/>
              <a:chOff x="0" y="0"/>
              <a:chExt cx="784685" cy="131732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784685" cy="131732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31732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31732"/>
                    </a:lnTo>
                    <a:lnTo>
                      <a:pt x="0" y="13173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6" name="TextBox 66"/>
              <p:cNvSpPr txBox="1"/>
              <p:nvPr/>
            </p:nvSpPr>
            <p:spPr>
              <a:xfrm>
                <a:off x="0" y="-28575"/>
                <a:ext cx="784685" cy="1603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Liczba uczestników</a:t>
                </a:r>
              </a:p>
            </p:txBody>
          </p:sp>
        </p:grpSp>
      </p:grpSp>
      <p:sp>
        <p:nvSpPr>
          <p:cNvPr id="67" name="TextBox 67"/>
          <p:cNvSpPr txBox="1"/>
          <p:nvPr/>
        </p:nvSpPr>
        <p:spPr>
          <a:xfrm>
            <a:off x="731520" y="156830"/>
            <a:ext cx="8290560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9"/>
              </a:lnSpc>
            </a:pPr>
            <a:r>
              <a:rPr lang="en-US" sz="37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KONSULTACJE DLA PSYCHOLOGÓW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9338636" y="6798978"/>
            <a:ext cx="262564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31.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53600" cy="1456660"/>
            <a:chOff x="0" y="0"/>
            <a:chExt cx="3612444" cy="5395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539504"/>
            </a:xfrm>
            <a:custGeom>
              <a:avLst/>
              <a:gdLst/>
              <a:ahLst/>
              <a:cxnLst/>
              <a:rect l="l" t="t" r="r" b="b"/>
              <a:pathLst>
                <a:path w="3612445" h="539504">
                  <a:moveTo>
                    <a:pt x="0" y="0"/>
                  </a:moveTo>
                  <a:lnTo>
                    <a:pt x="3612445" y="0"/>
                  </a:lnTo>
                  <a:lnTo>
                    <a:pt x="3612445" y="539504"/>
                  </a:lnTo>
                  <a:lnTo>
                    <a:pt x="0" y="539504"/>
                  </a:lnTo>
                  <a:close/>
                </a:path>
              </a:pathLst>
            </a:custGeom>
            <a:solidFill>
              <a:srgbClr val="1979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5680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6308317" y="169545"/>
            <a:ext cx="2685188" cy="2338555"/>
          </a:xfrm>
          <a:custGeom>
            <a:avLst/>
            <a:gdLst/>
            <a:ahLst/>
            <a:cxnLst/>
            <a:rect l="l" t="t" r="r" b="b"/>
            <a:pathLst>
              <a:path w="2685188" h="2338555">
                <a:moveTo>
                  <a:pt x="2685188" y="0"/>
                </a:moveTo>
                <a:lnTo>
                  <a:pt x="0" y="0"/>
                </a:lnTo>
                <a:lnTo>
                  <a:pt x="0" y="2338555"/>
                </a:lnTo>
                <a:lnTo>
                  <a:pt x="2685188" y="2338555"/>
                </a:lnTo>
                <a:lnTo>
                  <a:pt x="268518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1456660"/>
            <a:ext cx="9753600" cy="1629440"/>
            <a:chOff x="0" y="0"/>
            <a:chExt cx="3612444" cy="6034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2445" cy="603496"/>
            </a:xfrm>
            <a:custGeom>
              <a:avLst/>
              <a:gdLst/>
              <a:ahLst/>
              <a:cxnLst/>
              <a:rect l="l" t="t" r="r" b="b"/>
              <a:pathLst>
                <a:path w="3612445" h="603496">
                  <a:moveTo>
                    <a:pt x="0" y="0"/>
                  </a:moveTo>
                  <a:lnTo>
                    <a:pt x="3612445" y="0"/>
                  </a:lnTo>
                  <a:lnTo>
                    <a:pt x="3612445" y="603496"/>
                  </a:lnTo>
                  <a:lnTo>
                    <a:pt x="0" y="60349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612444" cy="632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1520" y="1784091"/>
            <a:ext cx="8290560" cy="4799589"/>
            <a:chOff x="0" y="0"/>
            <a:chExt cx="11054080" cy="6399451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1054080" cy="6399451"/>
              <a:chOff x="0" y="0"/>
              <a:chExt cx="3070578" cy="177762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070578" cy="1777625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777625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777625"/>
                    </a:lnTo>
                    <a:lnTo>
                      <a:pt x="0" y="1777625"/>
                    </a:lnTo>
                    <a:close/>
                  </a:path>
                </a:pathLst>
              </a:custGeom>
              <a:solidFill>
                <a:srgbClr val="4968D0">
                  <a:alpha val="34902"/>
                </a:srgbClr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3070578" cy="18062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917177" y="49626"/>
              <a:ext cx="8093903" cy="701815"/>
              <a:chOff x="0" y="0"/>
              <a:chExt cx="2248306" cy="19494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248306" cy="194949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4949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4949"/>
                    </a:lnTo>
                    <a:lnTo>
                      <a:pt x="0" y="194949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19050"/>
                <a:ext cx="2248306" cy="2139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Tuchowie</a:t>
                </a: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43000" y="49626"/>
              <a:ext cx="2824867" cy="701815"/>
              <a:chOff x="0" y="0"/>
              <a:chExt cx="784685" cy="19494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84685" cy="194949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4949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4949"/>
                    </a:lnTo>
                    <a:lnTo>
                      <a:pt x="0" y="194949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28575"/>
                <a:ext cx="784685" cy="2235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2917177" y="794857"/>
              <a:ext cx="8093903" cy="551261"/>
              <a:chOff x="0" y="0"/>
              <a:chExt cx="2248306" cy="15312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248306" cy="15312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5312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53128"/>
                    </a:lnTo>
                    <a:lnTo>
                      <a:pt x="0" y="15312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19050"/>
                <a:ext cx="2248306" cy="1721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,,Punkt konsultacyjny.”</a:t>
                </a: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3000" y="794857"/>
              <a:ext cx="2824867" cy="551261"/>
              <a:chOff x="0" y="0"/>
              <a:chExt cx="784685" cy="153128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784685" cy="15312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5312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53128"/>
                    </a:lnTo>
                    <a:lnTo>
                      <a:pt x="0" y="15312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28575"/>
                <a:ext cx="784685" cy="1817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2917177" y="1384219"/>
              <a:ext cx="8093903" cy="1072552"/>
              <a:chOff x="0" y="0"/>
              <a:chExt cx="2248306" cy="29793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248306" cy="297931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97931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97931"/>
                    </a:lnTo>
                    <a:lnTo>
                      <a:pt x="0" y="29793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19050"/>
                <a:ext cx="2248306" cy="3169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Ułatwienie korzystania z pomocy psychologiczno-pedagogicznej udzielanej przez pracowników Poradni dla osób zamieszkałych z dala od siedziby Poradni.</a:t>
                </a: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43000" y="1384219"/>
              <a:ext cx="2824867" cy="1072552"/>
              <a:chOff x="0" y="0"/>
              <a:chExt cx="784685" cy="297931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784685" cy="297931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97931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97931"/>
                    </a:lnTo>
                    <a:lnTo>
                      <a:pt x="0" y="29793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784685" cy="3265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2917177" y="2494871"/>
              <a:ext cx="8093903" cy="696773"/>
              <a:chOff x="0" y="0"/>
              <a:chExt cx="2248306" cy="193548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19050"/>
                <a:ext cx="2248306" cy="2125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Dyrektorzy szkół i przedszkoli, rodzice, nauczyciele, uczniowie</a:t>
                </a: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43000" y="2494871"/>
              <a:ext cx="2824867" cy="696773"/>
              <a:chOff x="0" y="0"/>
              <a:chExt cx="784685" cy="193548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784685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354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28575"/>
                <a:ext cx="784685" cy="222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2917177" y="3229744"/>
              <a:ext cx="8093903" cy="696773"/>
              <a:chOff x="0" y="0"/>
              <a:chExt cx="2248306" cy="193548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19050"/>
                <a:ext cx="2248306" cy="2125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Publiczna Szkoła Podstawowa w Szerzynach</a:t>
                </a:r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43000" y="3234818"/>
              <a:ext cx="2824867" cy="691700"/>
              <a:chOff x="0" y="0"/>
              <a:chExt cx="784685" cy="192139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784685" cy="192139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2139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2139"/>
                    </a:lnTo>
                    <a:lnTo>
                      <a:pt x="0" y="192139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28575"/>
                <a:ext cx="784685" cy="220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Miejsce</a:t>
                </a:r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2917177" y="4512716"/>
              <a:ext cx="8093903" cy="514146"/>
              <a:chOff x="0" y="0"/>
              <a:chExt cx="2248306" cy="142818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2248306" cy="14281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4281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42818"/>
                    </a:lnTo>
                    <a:lnTo>
                      <a:pt x="0" y="14281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19050"/>
                <a:ext cx="2248306" cy="1618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Rok szkolny 2023/2024.</a:t>
                </a:r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43000" y="4512716"/>
              <a:ext cx="2824867" cy="514146"/>
              <a:chOff x="0" y="0"/>
              <a:chExt cx="784685" cy="142818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784685" cy="14281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4281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42818"/>
                    </a:lnTo>
                    <a:lnTo>
                      <a:pt x="0" y="14281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-28575"/>
                <a:ext cx="784685" cy="1713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2917177" y="5068111"/>
              <a:ext cx="8093903" cy="559804"/>
              <a:chOff x="0" y="0"/>
              <a:chExt cx="2248306" cy="155501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2248306" cy="155501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55501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55501"/>
                    </a:lnTo>
                    <a:lnTo>
                      <a:pt x="0" y="15550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0" y="-19050"/>
                <a:ext cx="2248306" cy="174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Agnieszka Szymańska</a:t>
                </a:r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43000" y="5068111"/>
              <a:ext cx="2824867" cy="559804"/>
              <a:chOff x="0" y="0"/>
              <a:chExt cx="784685" cy="155501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784685" cy="155501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55501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55501"/>
                    </a:lnTo>
                    <a:lnTo>
                      <a:pt x="0" y="15550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0" y="-28575"/>
                <a:ext cx="784685" cy="184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55" name="Group 55"/>
            <p:cNvGrpSpPr/>
            <p:nvPr/>
          </p:nvGrpSpPr>
          <p:grpSpPr>
            <a:xfrm>
              <a:off x="2917177" y="5666016"/>
              <a:ext cx="8093903" cy="696773"/>
              <a:chOff x="0" y="0"/>
              <a:chExt cx="2248306" cy="193548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7" name="TextBox 57"/>
              <p:cNvSpPr txBox="1"/>
              <p:nvPr/>
            </p:nvSpPr>
            <p:spPr>
              <a:xfrm>
                <a:off x="0" y="-19050"/>
                <a:ext cx="2248306" cy="2125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Porady konsultacje, interwencje, instruktaż, zajęcia psychoedukacyjne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w formie warsztatów</a:t>
                </a:r>
              </a:p>
            </p:txBody>
          </p:sp>
        </p:grpSp>
        <p:grpSp>
          <p:nvGrpSpPr>
            <p:cNvPr id="58" name="Group 58"/>
            <p:cNvGrpSpPr/>
            <p:nvPr/>
          </p:nvGrpSpPr>
          <p:grpSpPr>
            <a:xfrm>
              <a:off x="43000" y="5666016"/>
              <a:ext cx="2824867" cy="696773"/>
              <a:chOff x="0" y="0"/>
              <a:chExt cx="784685" cy="193548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784685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354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0" name="TextBox 60"/>
              <p:cNvSpPr txBox="1"/>
              <p:nvPr/>
            </p:nvSpPr>
            <p:spPr>
              <a:xfrm>
                <a:off x="0" y="-28575"/>
                <a:ext cx="784685" cy="222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  <p:grpSp>
          <p:nvGrpSpPr>
            <p:cNvPr id="61" name="Group 61"/>
            <p:cNvGrpSpPr/>
            <p:nvPr/>
          </p:nvGrpSpPr>
          <p:grpSpPr>
            <a:xfrm>
              <a:off x="2917177" y="3964618"/>
              <a:ext cx="8093903" cy="515378"/>
              <a:chOff x="0" y="0"/>
              <a:chExt cx="2248306" cy="143161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2248306" cy="143161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43161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43161"/>
                    </a:lnTo>
                    <a:lnTo>
                      <a:pt x="0" y="14316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3" name="TextBox 63"/>
              <p:cNvSpPr txBox="1"/>
              <p:nvPr/>
            </p:nvSpPr>
            <p:spPr>
              <a:xfrm>
                <a:off x="0" y="-19050"/>
                <a:ext cx="2248306" cy="1622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9</a:t>
                </a:r>
              </a:p>
            </p:txBody>
          </p:sp>
        </p:grpSp>
        <p:grpSp>
          <p:nvGrpSpPr>
            <p:cNvPr id="64" name="Group 64"/>
            <p:cNvGrpSpPr/>
            <p:nvPr/>
          </p:nvGrpSpPr>
          <p:grpSpPr>
            <a:xfrm>
              <a:off x="43000" y="3966557"/>
              <a:ext cx="2824867" cy="513439"/>
              <a:chOff x="0" y="0"/>
              <a:chExt cx="784685" cy="142622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784685" cy="142622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42622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42622"/>
                    </a:lnTo>
                    <a:lnTo>
                      <a:pt x="0" y="14262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6" name="TextBox 66"/>
              <p:cNvSpPr txBox="1"/>
              <p:nvPr/>
            </p:nvSpPr>
            <p:spPr>
              <a:xfrm>
                <a:off x="0" y="-28575"/>
                <a:ext cx="784685" cy="1711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Liczba dyżurów</a:t>
                </a:r>
              </a:p>
            </p:txBody>
          </p:sp>
        </p:grpSp>
      </p:grpSp>
      <p:sp>
        <p:nvSpPr>
          <p:cNvPr id="67" name="TextBox 67"/>
          <p:cNvSpPr txBox="1"/>
          <p:nvPr/>
        </p:nvSpPr>
        <p:spPr>
          <a:xfrm>
            <a:off x="731520" y="160020"/>
            <a:ext cx="6129516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9"/>
              </a:lnSpc>
            </a:pPr>
            <a:r>
              <a:rPr lang="en-US" sz="37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PUNKT KONSULTACYJNY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9316569" y="6798978"/>
            <a:ext cx="287338" cy="281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32.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5999033" cy="7315200"/>
          </a:xfrm>
          <a:prstGeom prst="rect">
            <a:avLst/>
          </a:prstGeom>
          <a:solidFill>
            <a:srgbClr val="FDCF60"/>
          </a:solidFill>
        </p:spPr>
      </p:sp>
      <p:grpSp>
        <p:nvGrpSpPr>
          <p:cNvPr id="3" name="Group 3"/>
          <p:cNvGrpSpPr/>
          <p:nvPr/>
        </p:nvGrpSpPr>
        <p:grpSpPr>
          <a:xfrm>
            <a:off x="6488250" y="3622266"/>
            <a:ext cx="2317335" cy="847670"/>
            <a:chOff x="0" y="0"/>
            <a:chExt cx="3089780" cy="113022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806363" cy="84837"/>
            </a:xfrm>
            <a:prstGeom prst="rect">
              <a:avLst/>
            </a:prstGeom>
            <a:solidFill>
              <a:srgbClr val="0C45A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375625"/>
              <a:ext cx="3089780" cy="754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69"/>
                </a:lnSpc>
              </a:pPr>
              <a:r>
                <a:rPr lang="en-US" sz="1579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Prowadzone w roku szkolnym 2023/2024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731520" y="2009515"/>
            <a:ext cx="4482421" cy="3569637"/>
          </a:xfrm>
          <a:custGeom>
            <a:avLst/>
            <a:gdLst/>
            <a:ahLst/>
            <a:cxnLst/>
            <a:rect l="l" t="t" r="r" b="b"/>
            <a:pathLst>
              <a:path w="4482421" h="3569637">
                <a:moveTo>
                  <a:pt x="0" y="0"/>
                </a:moveTo>
                <a:lnTo>
                  <a:pt x="4482421" y="0"/>
                </a:lnTo>
                <a:lnTo>
                  <a:pt x="4482421" y="3569637"/>
                </a:lnTo>
                <a:lnTo>
                  <a:pt x="0" y="3569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488250" y="1749244"/>
            <a:ext cx="2891677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399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Spotkania dla Logopedów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16966" y="6798978"/>
            <a:ext cx="360434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33.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53600" cy="1456660"/>
            <a:chOff x="0" y="0"/>
            <a:chExt cx="3612444" cy="5395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539504"/>
            </a:xfrm>
            <a:custGeom>
              <a:avLst/>
              <a:gdLst/>
              <a:ahLst/>
              <a:cxnLst/>
              <a:rect l="l" t="t" r="r" b="b"/>
              <a:pathLst>
                <a:path w="3612445" h="539504">
                  <a:moveTo>
                    <a:pt x="0" y="0"/>
                  </a:moveTo>
                  <a:lnTo>
                    <a:pt x="3612445" y="0"/>
                  </a:lnTo>
                  <a:lnTo>
                    <a:pt x="3612445" y="539504"/>
                  </a:lnTo>
                  <a:lnTo>
                    <a:pt x="0" y="539504"/>
                  </a:lnTo>
                  <a:close/>
                </a:path>
              </a:pathLst>
            </a:custGeom>
            <a:solidFill>
              <a:srgbClr val="FDCF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5680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591862" y="-269409"/>
            <a:ext cx="3430218" cy="3012355"/>
          </a:xfrm>
          <a:custGeom>
            <a:avLst/>
            <a:gdLst/>
            <a:ahLst/>
            <a:cxnLst/>
            <a:rect l="l" t="t" r="r" b="b"/>
            <a:pathLst>
              <a:path w="3430218" h="3012355">
                <a:moveTo>
                  <a:pt x="0" y="0"/>
                </a:moveTo>
                <a:lnTo>
                  <a:pt x="3430218" y="0"/>
                </a:lnTo>
                <a:lnTo>
                  <a:pt x="3430218" y="3012356"/>
                </a:lnTo>
                <a:lnTo>
                  <a:pt x="0" y="30123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1456660"/>
            <a:ext cx="9753600" cy="1629440"/>
            <a:chOff x="0" y="0"/>
            <a:chExt cx="3612444" cy="6034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2445" cy="603496"/>
            </a:xfrm>
            <a:custGeom>
              <a:avLst/>
              <a:gdLst/>
              <a:ahLst/>
              <a:cxnLst/>
              <a:rect l="l" t="t" r="r" b="b"/>
              <a:pathLst>
                <a:path w="3612445" h="603496">
                  <a:moveTo>
                    <a:pt x="0" y="0"/>
                  </a:moveTo>
                  <a:lnTo>
                    <a:pt x="3612445" y="0"/>
                  </a:lnTo>
                  <a:lnTo>
                    <a:pt x="3612445" y="603496"/>
                  </a:lnTo>
                  <a:lnTo>
                    <a:pt x="0" y="60349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612444" cy="632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1520" y="1715292"/>
            <a:ext cx="8290560" cy="5051616"/>
            <a:chOff x="0" y="0"/>
            <a:chExt cx="11054080" cy="6735488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1054080" cy="6735488"/>
              <a:chOff x="0" y="0"/>
              <a:chExt cx="3070578" cy="187096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070578" cy="1870969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870969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870969"/>
                    </a:lnTo>
                    <a:lnTo>
                      <a:pt x="0" y="1870969"/>
                    </a:lnTo>
                    <a:close/>
                  </a:path>
                </a:pathLst>
              </a:custGeom>
              <a:solidFill>
                <a:srgbClr val="4968D0">
                  <a:alpha val="34902"/>
                </a:srgbClr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3070578" cy="1899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917177" y="49626"/>
              <a:ext cx="8093903" cy="701815"/>
              <a:chOff x="0" y="0"/>
              <a:chExt cx="2248306" cy="19494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248306" cy="194949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4949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4949"/>
                    </a:lnTo>
                    <a:lnTo>
                      <a:pt x="0" y="194949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19050"/>
                <a:ext cx="2248306" cy="2139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Tarnowie,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Tuchowie</a:t>
                </a: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43000" y="49626"/>
              <a:ext cx="2824867" cy="701815"/>
              <a:chOff x="0" y="0"/>
              <a:chExt cx="784685" cy="19494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84685" cy="194949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4949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4949"/>
                    </a:lnTo>
                    <a:lnTo>
                      <a:pt x="0" y="194949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28575"/>
                <a:ext cx="784685" cy="2235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2917177" y="794857"/>
              <a:ext cx="8093903" cy="696773"/>
              <a:chOff x="0" y="0"/>
              <a:chExt cx="2248306" cy="19354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19050"/>
                <a:ext cx="2248306" cy="2125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,,Afazja Motoryczna- ćwiczenia praktyczne”,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,,Jak radzić sobie z głoską r - diagnoza i terapia”</a:t>
                </a: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3000" y="794857"/>
              <a:ext cx="2824867" cy="696773"/>
              <a:chOff x="0" y="0"/>
              <a:chExt cx="784685" cy="193548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784685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354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28575"/>
                <a:ext cx="784685" cy="222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2917177" y="1529731"/>
              <a:ext cx="8093903" cy="1668861"/>
              <a:chOff x="0" y="0"/>
              <a:chExt cx="2248306" cy="46357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248306" cy="463573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463573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463573"/>
                    </a:lnTo>
                    <a:lnTo>
                      <a:pt x="0" y="46357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19050"/>
                <a:ext cx="2248306" cy="4826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Poszerzenie specjalistycznej wiedzy, nabywanie nowych umiejętności, wymiana doświadczeń zawodowych związanych z tzw. ,,trudnymi przypadkami” w przebiegu diagnozy i terapii logopedycznej.</a:t>
                </a: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43000" y="1529731"/>
              <a:ext cx="2824867" cy="1668861"/>
              <a:chOff x="0" y="0"/>
              <a:chExt cx="784685" cy="46357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784685" cy="463573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463573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463573"/>
                    </a:lnTo>
                    <a:lnTo>
                      <a:pt x="0" y="46357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784685" cy="4921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2917177" y="3236692"/>
              <a:ext cx="8093903" cy="595173"/>
              <a:chOff x="0" y="0"/>
              <a:chExt cx="2248306" cy="16532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248306" cy="165326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5326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5326"/>
                    </a:lnTo>
                    <a:lnTo>
                      <a:pt x="0" y="165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19050"/>
                <a:ext cx="2248306" cy="1843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Nauczyciele, logopedzi szkolni</a:t>
                </a: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43000" y="3236692"/>
              <a:ext cx="2824867" cy="595173"/>
              <a:chOff x="0" y="0"/>
              <a:chExt cx="784685" cy="165326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784685" cy="165326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5326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5326"/>
                    </a:lnTo>
                    <a:lnTo>
                      <a:pt x="0" y="165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28575"/>
                <a:ext cx="784685" cy="1939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2917177" y="3869966"/>
              <a:ext cx="8093903" cy="696773"/>
              <a:chOff x="0" y="0"/>
              <a:chExt cx="2248306" cy="193548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19050"/>
                <a:ext cx="2248306" cy="2125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Tuchowie</a:t>
                </a:r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43000" y="3875039"/>
              <a:ext cx="2824867" cy="691700"/>
              <a:chOff x="0" y="0"/>
              <a:chExt cx="784685" cy="192139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784685" cy="192139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2139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2139"/>
                    </a:lnTo>
                    <a:lnTo>
                      <a:pt x="0" y="192139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28575"/>
                <a:ext cx="784685" cy="220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Miejsce</a:t>
                </a:r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2917177" y="5111088"/>
              <a:ext cx="8093903" cy="474889"/>
              <a:chOff x="0" y="0"/>
              <a:chExt cx="2248306" cy="131913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2248306" cy="131913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31913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31913"/>
                    </a:lnTo>
                    <a:lnTo>
                      <a:pt x="0" y="13191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19050"/>
                <a:ext cx="2248306" cy="1509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29.02.2024, 16.05.2024.</a:t>
                </a:r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43000" y="5111088"/>
              <a:ext cx="2824867" cy="474889"/>
              <a:chOff x="0" y="0"/>
              <a:chExt cx="784685" cy="131913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784685" cy="131913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31913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31913"/>
                    </a:lnTo>
                    <a:lnTo>
                      <a:pt x="0" y="13191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-28575"/>
                <a:ext cx="784685" cy="1604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2917177" y="5624076"/>
              <a:ext cx="8093903" cy="517061"/>
              <a:chOff x="0" y="0"/>
              <a:chExt cx="2248306" cy="143628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2248306" cy="14362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4362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43628"/>
                    </a:lnTo>
                    <a:lnTo>
                      <a:pt x="0" y="14362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0" y="-19050"/>
                <a:ext cx="2248306" cy="162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Ewa Jachym-Kawa, mgr Magdalena Perłowska</a:t>
                </a:r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43000" y="5624076"/>
              <a:ext cx="2824867" cy="517061"/>
              <a:chOff x="0" y="0"/>
              <a:chExt cx="784685" cy="143628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784685" cy="14362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4362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43628"/>
                    </a:lnTo>
                    <a:lnTo>
                      <a:pt x="0" y="14362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0" y="-28575"/>
                <a:ext cx="784685" cy="1722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55" name="Group 55"/>
            <p:cNvGrpSpPr/>
            <p:nvPr/>
          </p:nvGrpSpPr>
          <p:grpSpPr>
            <a:xfrm>
              <a:off x="2917177" y="6179237"/>
              <a:ext cx="8093903" cy="517061"/>
              <a:chOff x="0" y="0"/>
              <a:chExt cx="2248306" cy="143628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2248306" cy="14362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4362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43628"/>
                    </a:lnTo>
                    <a:lnTo>
                      <a:pt x="0" y="14362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7" name="TextBox 57"/>
              <p:cNvSpPr txBox="1"/>
              <p:nvPr/>
            </p:nvSpPr>
            <p:spPr>
              <a:xfrm>
                <a:off x="0" y="-19050"/>
                <a:ext cx="2248306" cy="162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Spotkania konsultacyjne w formie warsztatów</a:t>
                </a:r>
              </a:p>
            </p:txBody>
          </p:sp>
        </p:grpSp>
        <p:grpSp>
          <p:nvGrpSpPr>
            <p:cNvPr id="58" name="Group 58"/>
            <p:cNvGrpSpPr/>
            <p:nvPr/>
          </p:nvGrpSpPr>
          <p:grpSpPr>
            <a:xfrm>
              <a:off x="43000" y="6179237"/>
              <a:ext cx="2824867" cy="517061"/>
              <a:chOff x="0" y="0"/>
              <a:chExt cx="784685" cy="143628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784685" cy="14362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4362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43628"/>
                    </a:lnTo>
                    <a:lnTo>
                      <a:pt x="0" y="14362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0" name="TextBox 60"/>
              <p:cNvSpPr txBox="1"/>
              <p:nvPr/>
            </p:nvSpPr>
            <p:spPr>
              <a:xfrm>
                <a:off x="0" y="-28575"/>
                <a:ext cx="784685" cy="1722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  <p:grpSp>
          <p:nvGrpSpPr>
            <p:cNvPr id="61" name="Group 61"/>
            <p:cNvGrpSpPr/>
            <p:nvPr/>
          </p:nvGrpSpPr>
          <p:grpSpPr>
            <a:xfrm>
              <a:off x="2917177" y="4604839"/>
              <a:ext cx="8093903" cy="476027"/>
              <a:chOff x="0" y="0"/>
              <a:chExt cx="2248306" cy="13223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2248306" cy="13223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3223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32230"/>
                    </a:lnTo>
                    <a:lnTo>
                      <a:pt x="0" y="13223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3" name="TextBox 63"/>
              <p:cNvSpPr txBox="1"/>
              <p:nvPr/>
            </p:nvSpPr>
            <p:spPr>
              <a:xfrm>
                <a:off x="0" y="-19050"/>
                <a:ext cx="2248306" cy="1512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11</a:t>
                </a:r>
              </a:p>
            </p:txBody>
          </p:sp>
        </p:grpSp>
        <p:grpSp>
          <p:nvGrpSpPr>
            <p:cNvPr id="64" name="Group 64"/>
            <p:cNvGrpSpPr/>
            <p:nvPr/>
          </p:nvGrpSpPr>
          <p:grpSpPr>
            <a:xfrm>
              <a:off x="43000" y="4606630"/>
              <a:ext cx="2824867" cy="474235"/>
              <a:chOff x="0" y="0"/>
              <a:chExt cx="784685" cy="131732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784685" cy="131732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31732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31732"/>
                    </a:lnTo>
                    <a:lnTo>
                      <a:pt x="0" y="13173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6" name="TextBox 66"/>
              <p:cNvSpPr txBox="1"/>
              <p:nvPr/>
            </p:nvSpPr>
            <p:spPr>
              <a:xfrm>
                <a:off x="0" y="-28575"/>
                <a:ext cx="784685" cy="1603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Liczba uczestników</a:t>
                </a:r>
              </a:p>
            </p:txBody>
          </p:sp>
        </p:grpSp>
      </p:grpSp>
      <p:sp>
        <p:nvSpPr>
          <p:cNvPr id="67" name="TextBox 67"/>
          <p:cNvSpPr txBox="1"/>
          <p:nvPr/>
        </p:nvSpPr>
        <p:spPr>
          <a:xfrm>
            <a:off x="731520" y="156830"/>
            <a:ext cx="7622427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9"/>
              </a:lnSpc>
            </a:pPr>
            <a:r>
              <a:rPr lang="en-US" sz="37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SPOTKANIA DLA LOGOPEDÓW</a:t>
            </a:r>
          </a:p>
        </p:txBody>
      </p:sp>
      <p:grpSp>
        <p:nvGrpSpPr>
          <p:cNvPr id="68" name="Group 68"/>
          <p:cNvGrpSpPr/>
          <p:nvPr/>
        </p:nvGrpSpPr>
        <p:grpSpPr>
          <a:xfrm rot="5949780">
            <a:off x="6906205" y="-713251"/>
            <a:ext cx="341367" cy="1456660"/>
            <a:chOff x="0" y="0"/>
            <a:chExt cx="126432" cy="539504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126432" cy="539504"/>
            </a:xfrm>
            <a:custGeom>
              <a:avLst/>
              <a:gdLst/>
              <a:ahLst/>
              <a:cxnLst/>
              <a:rect l="l" t="t" r="r" b="b"/>
              <a:pathLst>
                <a:path w="126432" h="539504">
                  <a:moveTo>
                    <a:pt x="0" y="0"/>
                  </a:moveTo>
                  <a:lnTo>
                    <a:pt x="126432" y="0"/>
                  </a:lnTo>
                  <a:lnTo>
                    <a:pt x="126432" y="539504"/>
                  </a:lnTo>
                  <a:lnTo>
                    <a:pt x="0" y="539504"/>
                  </a:lnTo>
                  <a:close/>
                </a:path>
              </a:pathLst>
            </a:custGeom>
            <a:solidFill>
              <a:srgbClr val="FDCF60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28575"/>
              <a:ext cx="126432" cy="5680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71" name="TextBox 71"/>
          <p:cNvSpPr txBox="1"/>
          <p:nvPr/>
        </p:nvSpPr>
        <p:spPr>
          <a:xfrm>
            <a:off x="9306568" y="6798978"/>
            <a:ext cx="370832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34.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53600" cy="1456660"/>
            <a:chOff x="0" y="0"/>
            <a:chExt cx="3612444" cy="5395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539504"/>
            </a:xfrm>
            <a:custGeom>
              <a:avLst/>
              <a:gdLst/>
              <a:ahLst/>
              <a:cxnLst/>
              <a:rect l="l" t="t" r="r" b="b"/>
              <a:pathLst>
                <a:path w="3612445" h="539504">
                  <a:moveTo>
                    <a:pt x="0" y="0"/>
                  </a:moveTo>
                  <a:lnTo>
                    <a:pt x="3612445" y="0"/>
                  </a:lnTo>
                  <a:lnTo>
                    <a:pt x="3612445" y="539504"/>
                  </a:lnTo>
                  <a:lnTo>
                    <a:pt x="0" y="539504"/>
                  </a:lnTo>
                  <a:close/>
                </a:path>
              </a:pathLst>
            </a:custGeom>
            <a:solidFill>
              <a:srgbClr val="FDCF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5680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774389" y="0"/>
            <a:ext cx="3215441" cy="1999419"/>
          </a:xfrm>
          <a:custGeom>
            <a:avLst/>
            <a:gdLst/>
            <a:ahLst/>
            <a:cxnLst/>
            <a:rect l="l" t="t" r="r" b="b"/>
            <a:pathLst>
              <a:path w="3215441" h="1999419">
                <a:moveTo>
                  <a:pt x="0" y="0"/>
                </a:moveTo>
                <a:lnTo>
                  <a:pt x="3215441" y="0"/>
                </a:lnTo>
                <a:lnTo>
                  <a:pt x="3215441" y="1999419"/>
                </a:lnTo>
                <a:lnTo>
                  <a:pt x="0" y="19994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1456660"/>
            <a:ext cx="9753600" cy="1629440"/>
            <a:chOff x="0" y="0"/>
            <a:chExt cx="3612444" cy="6034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2445" cy="603496"/>
            </a:xfrm>
            <a:custGeom>
              <a:avLst/>
              <a:gdLst/>
              <a:ahLst/>
              <a:cxnLst/>
              <a:rect l="l" t="t" r="r" b="b"/>
              <a:pathLst>
                <a:path w="3612445" h="603496">
                  <a:moveTo>
                    <a:pt x="0" y="0"/>
                  </a:moveTo>
                  <a:lnTo>
                    <a:pt x="3612445" y="0"/>
                  </a:lnTo>
                  <a:lnTo>
                    <a:pt x="3612445" y="603496"/>
                  </a:lnTo>
                  <a:lnTo>
                    <a:pt x="0" y="60349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612444" cy="632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1520" y="1715292"/>
            <a:ext cx="8290560" cy="5051616"/>
            <a:chOff x="0" y="0"/>
            <a:chExt cx="11054080" cy="6735488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1054080" cy="6735488"/>
              <a:chOff x="0" y="0"/>
              <a:chExt cx="3070578" cy="187096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070578" cy="1870969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870969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870969"/>
                    </a:lnTo>
                    <a:lnTo>
                      <a:pt x="0" y="1870969"/>
                    </a:lnTo>
                    <a:close/>
                  </a:path>
                </a:pathLst>
              </a:custGeom>
              <a:solidFill>
                <a:srgbClr val="4968D0">
                  <a:alpha val="34902"/>
                </a:srgbClr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3070578" cy="1899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917177" y="49626"/>
              <a:ext cx="8093903" cy="701815"/>
              <a:chOff x="0" y="0"/>
              <a:chExt cx="2248306" cy="19494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248306" cy="194949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4949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4949"/>
                    </a:lnTo>
                    <a:lnTo>
                      <a:pt x="0" y="194949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19050"/>
                <a:ext cx="2248306" cy="2139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</a:t>
                </a: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43000" y="49626"/>
              <a:ext cx="2824867" cy="701815"/>
              <a:chOff x="0" y="0"/>
              <a:chExt cx="784685" cy="19494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84685" cy="194949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4949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4949"/>
                    </a:lnTo>
                    <a:lnTo>
                      <a:pt x="0" y="194949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28575"/>
                <a:ext cx="784685" cy="2235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2917177" y="794857"/>
              <a:ext cx="8093903" cy="696773"/>
              <a:chOff x="0" y="0"/>
              <a:chExt cx="2248306" cy="19354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19050"/>
                <a:ext cx="2248306" cy="2125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,,Spotkanie logopedów w Powiatowej Poradni Psychologiczno-Pedagogicznej w Tarnowie.’’</a:t>
                </a: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3000" y="794857"/>
              <a:ext cx="2824867" cy="696773"/>
              <a:chOff x="0" y="0"/>
              <a:chExt cx="784685" cy="193548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784685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354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28575"/>
                <a:ext cx="784685" cy="222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2917177" y="1529731"/>
              <a:ext cx="8093903" cy="1668861"/>
              <a:chOff x="0" y="0"/>
              <a:chExt cx="2248306" cy="46357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248306" cy="463573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463573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463573"/>
                    </a:lnTo>
                    <a:lnTo>
                      <a:pt x="0" y="46357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19050"/>
                <a:ext cx="2248306" cy="4826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Integracja logopedów, wymiana doświadczeń i informacji, studium przypadku, określenie tematyki kolejnego spotkania, rozmowa na temat możliwych form współpracy.</a:t>
                </a: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43000" y="1529731"/>
              <a:ext cx="2824867" cy="1668861"/>
              <a:chOff x="0" y="0"/>
              <a:chExt cx="784685" cy="46357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784685" cy="463573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463573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463573"/>
                    </a:lnTo>
                    <a:lnTo>
                      <a:pt x="0" y="46357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784685" cy="4921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2917177" y="3236692"/>
              <a:ext cx="8093903" cy="595173"/>
              <a:chOff x="0" y="0"/>
              <a:chExt cx="2248306" cy="16532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248306" cy="165326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5326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5326"/>
                    </a:lnTo>
                    <a:lnTo>
                      <a:pt x="0" y="165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19050"/>
                <a:ext cx="2248306" cy="1843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Logopedzi pracujący w placówkach podlegających PPPP w Tarnowie</a:t>
                </a: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43000" y="3236692"/>
              <a:ext cx="2824867" cy="595173"/>
              <a:chOff x="0" y="0"/>
              <a:chExt cx="784685" cy="165326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784685" cy="165326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5326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5326"/>
                    </a:lnTo>
                    <a:lnTo>
                      <a:pt x="0" y="165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28575"/>
                <a:ext cx="784685" cy="1939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2917177" y="3869966"/>
              <a:ext cx="8093903" cy="696773"/>
              <a:chOff x="0" y="0"/>
              <a:chExt cx="2248306" cy="193548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19050"/>
                <a:ext cx="2248306" cy="2125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</a:t>
                </a:r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43000" y="3875039"/>
              <a:ext cx="2824867" cy="691700"/>
              <a:chOff x="0" y="0"/>
              <a:chExt cx="784685" cy="192139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784685" cy="192139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2139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2139"/>
                    </a:lnTo>
                    <a:lnTo>
                      <a:pt x="0" y="192139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28575"/>
                <a:ext cx="784685" cy="220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Miejsce</a:t>
                </a:r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2917177" y="5111088"/>
              <a:ext cx="8093903" cy="474889"/>
              <a:chOff x="0" y="0"/>
              <a:chExt cx="2248306" cy="131913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2248306" cy="131913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31913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31913"/>
                    </a:lnTo>
                    <a:lnTo>
                      <a:pt x="0" y="13191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19050"/>
                <a:ext cx="2248306" cy="1509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30.01.2024 r.</a:t>
                </a:r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43000" y="5111088"/>
              <a:ext cx="2824867" cy="474889"/>
              <a:chOff x="0" y="0"/>
              <a:chExt cx="784685" cy="131913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784685" cy="131913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31913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31913"/>
                    </a:lnTo>
                    <a:lnTo>
                      <a:pt x="0" y="13191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-28575"/>
                <a:ext cx="784685" cy="1604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2917177" y="5624076"/>
              <a:ext cx="8093903" cy="517061"/>
              <a:chOff x="0" y="0"/>
              <a:chExt cx="2248306" cy="143628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2248306" cy="14362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4362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43628"/>
                    </a:lnTo>
                    <a:lnTo>
                      <a:pt x="0" y="14362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0" y="-19050"/>
                <a:ext cx="2248306" cy="162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Edyta Łabuda </a:t>
                </a:r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43000" y="5624076"/>
              <a:ext cx="2824867" cy="517061"/>
              <a:chOff x="0" y="0"/>
              <a:chExt cx="784685" cy="143628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784685" cy="14362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4362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43628"/>
                    </a:lnTo>
                    <a:lnTo>
                      <a:pt x="0" y="14362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0" y="-28575"/>
                <a:ext cx="784685" cy="1722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55" name="Group 55"/>
            <p:cNvGrpSpPr/>
            <p:nvPr/>
          </p:nvGrpSpPr>
          <p:grpSpPr>
            <a:xfrm>
              <a:off x="2917177" y="6179237"/>
              <a:ext cx="8093903" cy="517061"/>
              <a:chOff x="0" y="0"/>
              <a:chExt cx="2248306" cy="143628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2248306" cy="14362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4362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43628"/>
                    </a:lnTo>
                    <a:lnTo>
                      <a:pt x="0" y="14362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7" name="TextBox 57"/>
              <p:cNvSpPr txBox="1"/>
              <p:nvPr/>
            </p:nvSpPr>
            <p:spPr>
              <a:xfrm>
                <a:off x="0" y="-19050"/>
                <a:ext cx="2248306" cy="162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Spotkanie</a:t>
                </a:r>
              </a:p>
            </p:txBody>
          </p:sp>
        </p:grpSp>
        <p:grpSp>
          <p:nvGrpSpPr>
            <p:cNvPr id="58" name="Group 58"/>
            <p:cNvGrpSpPr/>
            <p:nvPr/>
          </p:nvGrpSpPr>
          <p:grpSpPr>
            <a:xfrm>
              <a:off x="43000" y="6179237"/>
              <a:ext cx="2824867" cy="517061"/>
              <a:chOff x="0" y="0"/>
              <a:chExt cx="784685" cy="143628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784685" cy="14362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4362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43628"/>
                    </a:lnTo>
                    <a:lnTo>
                      <a:pt x="0" y="14362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0" name="TextBox 60"/>
              <p:cNvSpPr txBox="1"/>
              <p:nvPr/>
            </p:nvSpPr>
            <p:spPr>
              <a:xfrm>
                <a:off x="0" y="-28575"/>
                <a:ext cx="784685" cy="1722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  <p:grpSp>
          <p:nvGrpSpPr>
            <p:cNvPr id="61" name="Group 61"/>
            <p:cNvGrpSpPr/>
            <p:nvPr/>
          </p:nvGrpSpPr>
          <p:grpSpPr>
            <a:xfrm>
              <a:off x="2917177" y="4604839"/>
              <a:ext cx="8093903" cy="476027"/>
              <a:chOff x="0" y="0"/>
              <a:chExt cx="2248306" cy="13223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2248306" cy="13223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3223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32230"/>
                    </a:lnTo>
                    <a:lnTo>
                      <a:pt x="0" y="13223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3" name="TextBox 63"/>
              <p:cNvSpPr txBox="1"/>
              <p:nvPr/>
            </p:nvSpPr>
            <p:spPr>
              <a:xfrm>
                <a:off x="0" y="-19050"/>
                <a:ext cx="2248306" cy="1512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9</a:t>
                </a:r>
              </a:p>
            </p:txBody>
          </p:sp>
        </p:grpSp>
        <p:grpSp>
          <p:nvGrpSpPr>
            <p:cNvPr id="64" name="Group 64"/>
            <p:cNvGrpSpPr/>
            <p:nvPr/>
          </p:nvGrpSpPr>
          <p:grpSpPr>
            <a:xfrm>
              <a:off x="43000" y="4606630"/>
              <a:ext cx="2824867" cy="474235"/>
              <a:chOff x="0" y="0"/>
              <a:chExt cx="784685" cy="131732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784685" cy="131732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31732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31732"/>
                    </a:lnTo>
                    <a:lnTo>
                      <a:pt x="0" y="13173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6" name="TextBox 66"/>
              <p:cNvSpPr txBox="1"/>
              <p:nvPr/>
            </p:nvSpPr>
            <p:spPr>
              <a:xfrm>
                <a:off x="0" y="-28575"/>
                <a:ext cx="784685" cy="1603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Liczba uczestników</a:t>
                </a:r>
              </a:p>
            </p:txBody>
          </p:sp>
        </p:grpSp>
      </p:grpSp>
      <p:sp>
        <p:nvSpPr>
          <p:cNvPr id="67" name="TextBox 67"/>
          <p:cNvSpPr txBox="1"/>
          <p:nvPr/>
        </p:nvSpPr>
        <p:spPr>
          <a:xfrm>
            <a:off x="731520" y="156830"/>
            <a:ext cx="7622427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9"/>
              </a:lnSpc>
            </a:pPr>
            <a:r>
              <a:rPr lang="en-US" sz="37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SPOTKANIA DLA LOGOPEDÓW</a:t>
            </a:r>
          </a:p>
        </p:txBody>
      </p:sp>
      <p:grpSp>
        <p:nvGrpSpPr>
          <p:cNvPr id="68" name="Group 68"/>
          <p:cNvGrpSpPr/>
          <p:nvPr/>
        </p:nvGrpSpPr>
        <p:grpSpPr>
          <a:xfrm>
            <a:off x="7540394" y="-321875"/>
            <a:ext cx="1007867" cy="816510"/>
            <a:chOff x="0" y="0"/>
            <a:chExt cx="1343823" cy="1088680"/>
          </a:xfrm>
        </p:grpSpPr>
        <p:grpSp>
          <p:nvGrpSpPr>
            <p:cNvPr id="69" name="Group 69"/>
            <p:cNvGrpSpPr/>
            <p:nvPr/>
          </p:nvGrpSpPr>
          <p:grpSpPr>
            <a:xfrm rot="1336162">
              <a:off x="120670" y="212158"/>
              <a:ext cx="695129" cy="773660"/>
              <a:chOff x="0" y="0"/>
              <a:chExt cx="193091" cy="214906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193091" cy="214906"/>
              </a:xfrm>
              <a:custGeom>
                <a:avLst/>
                <a:gdLst/>
                <a:ahLst/>
                <a:cxnLst/>
                <a:rect l="l" t="t" r="r" b="b"/>
                <a:pathLst>
                  <a:path w="193091" h="214906">
                    <a:moveTo>
                      <a:pt x="0" y="0"/>
                    </a:moveTo>
                    <a:lnTo>
                      <a:pt x="193091" y="0"/>
                    </a:lnTo>
                    <a:lnTo>
                      <a:pt x="193091" y="214906"/>
                    </a:lnTo>
                    <a:lnTo>
                      <a:pt x="0" y="214906"/>
                    </a:lnTo>
                    <a:close/>
                  </a:path>
                </a:pathLst>
              </a:custGeom>
              <a:solidFill>
                <a:srgbClr val="FDCF60"/>
              </a:solidFill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0" y="-28575"/>
                <a:ext cx="193091" cy="2434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72" name="Group 72"/>
            <p:cNvGrpSpPr/>
            <p:nvPr/>
          </p:nvGrpSpPr>
          <p:grpSpPr>
            <a:xfrm rot="-923803">
              <a:off x="558464" y="78396"/>
              <a:ext cx="695129" cy="773660"/>
              <a:chOff x="0" y="0"/>
              <a:chExt cx="193091" cy="214906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0" y="0"/>
                <a:ext cx="193091" cy="214906"/>
              </a:xfrm>
              <a:custGeom>
                <a:avLst/>
                <a:gdLst/>
                <a:ahLst/>
                <a:cxnLst/>
                <a:rect l="l" t="t" r="r" b="b"/>
                <a:pathLst>
                  <a:path w="193091" h="214906">
                    <a:moveTo>
                      <a:pt x="0" y="0"/>
                    </a:moveTo>
                    <a:lnTo>
                      <a:pt x="193091" y="0"/>
                    </a:lnTo>
                    <a:lnTo>
                      <a:pt x="193091" y="214906"/>
                    </a:lnTo>
                    <a:lnTo>
                      <a:pt x="0" y="214906"/>
                    </a:lnTo>
                    <a:close/>
                  </a:path>
                </a:pathLst>
              </a:custGeom>
              <a:solidFill>
                <a:srgbClr val="FDCF60"/>
              </a:solidFill>
            </p:spPr>
          </p:sp>
          <p:sp>
            <p:nvSpPr>
              <p:cNvPr id="74" name="TextBox 74"/>
              <p:cNvSpPr txBox="1"/>
              <p:nvPr/>
            </p:nvSpPr>
            <p:spPr>
              <a:xfrm>
                <a:off x="0" y="-28575"/>
                <a:ext cx="193091" cy="2434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</p:grpSp>
      <p:sp>
        <p:nvSpPr>
          <p:cNvPr id="75" name="TextBox 75"/>
          <p:cNvSpPr txBox="1"/>
          <p:nvPr/>
        </p:nvSpPr>
        <p:spPr>
          <a:xfrm>
            <a:off x="9316728" y="6798978"/>
            <a:ext cx="360672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35.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164768" y="0"/>
            <a:ext cx="5588832" cy="7315200"/>
          </a:xfrm>
          <a:prstGeom prst="rect">
            <a:avLst/>
          </a:prstGeom>
          <a:solidFill>
            <a:srgbClr val="4968D0"/>
          </a:solidFill>
        </p:spPr>
      </p:sp>
      <p:grpSp>
        <p:nvGrpSpPr>
          <p:cNvPr id="3" name="Group 3"/>
          <p:cNvGrpSpPr/>
          <p:nvPr/>
        </p:nvGrpSpPr>
        <p:grpSpPr>
          <a:xfrm>
            <a:off x="731520" y="3622647"/>
            <a:ext cx="2317335" cy="846908"/>
            <a:chOff x="0" y="0"/>
            <a:chExt cx="3089780" cy="1129211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806363" cy="84837"/>
            </a:xfrm>
            <a:prstGeom prst="rect">
              <a:avLst/>
            </a:prstGeom>
            <a:solidFill>
              <a:srgbClr val="0C45A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385150"/>
              <a:ext cx="3089780" cy="7440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99"/>
                </a:lnSpc>
              </a:pPr>
              <a:r>
                <a:rPr lang="en-US" sz="1599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Prowadzone w roku szkolnym 2023/2024</a:t>
              </a: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4707698" y="1831850"/>
            <a:ext cx="4502971" cy="3651500"/>
          </a:xfrm>
          <a:custGeom>
            <a:avLst/>
            <a:gdLst/>
            <a:ahLst/>
            <a:cxnLst/>
            <a:rect l="l" t="t" r="r" b="b"/>
            <a:pathLst>
              <a:path w="4502971" h="3651500">
                <a:moveTo>
                  <a:pt x="4502972" y="0"/>
                </a:moveTo>
                <a:lnTo>
                  <a:pt x="0" y="0"/>
                </a:lnTo>
                <a:lnTo>
                  <a:pt x="0" y="3651500"/>
                </a:lnTo>
                <a:lnTo>
                  <a:pt x="4502972" y="3651500"/>
                </a:lnTo>
                <a:lnTo>
                  <a:pt x="450297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31520" y="1749244"/>
            <a:ext cx="2891677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399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Spotkania dla Pedagogów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12204" y="6798978"/>
            <a:ext cx="36519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36.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53600" cy="1456660"/>
            <a:chOff x="0" y="0"/>
            <a:chExt cx="3612444" cy="5395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539504"/>
            </a:xfrm>
            <a:custGeom>
              <a:avLst/>
              <a:gdLst/>
              <a:ahLst/>
              <a:cxnLst/>
              <a:rect l="l" t="t" r="r" b="b"/>
              <a:pathLst>
                <a:path w="3612445" h="539504">
                  <a:moveTo>
                    <a:pt x="0" y="0"/>
                  </a:moveTo>
                  <a:lnTo>
                    <a:pt x="3612445" y="0"/>
                  </a:lnTo>
                  <a:lnTo>
                    <a:pt x="3612445" y="539504"/>
                  </a:lnTo>
                  <a:lnTo>
                    <a:pt x="0" y="539504"/>
                  </a:lnTo>
                  <a:close/>
                </a:path>
              </a:pathLst>
            </a:custGeom>
            <a:solidFill>
              <a:srgbClr val="4968D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5680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5935566" y="110859"/>
            <a:ext cx="2759113" cy="1841081"/>
          </a:xfrm>
          <a:custGeom>
            <a:avLst/>
            <a:gdLst/>
            <a:ahLst/>
            <a:cxnLst/>
            <a:rect l="l" t="t" r="r" b="b"/>
            <a:pathLst>
              <a:path w="2759113" h="1841081">
                <a:moveTo>
                  <a:pt x="2759113" y="0"/>
                </a:moveTo>
                <a:lnTo>
                  <a:pt x="0" y="0"/>
                </a:lnTo>
                <a:lnTo>
                  <a:pt x="0" y="1841081"/>
                </a:lnTo>
                <a:lnTo>
                  <a:pt x="2759113" y="1841081"/>
                </a:lnTo>
                <a:lnTo>
                  <a:pt x="27591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1456660"/>
            <a:ext cx="9753600" cy="594396"/>
            <a:chOff x="0" y="0"/>
            <a:chExt cx="3612444" cy="2201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2445" cy="220147"/>
            </a:xfrm>
            <a:custGeom>
              <a:avLst/>
              <a:gdLst/>
              <a:ahLst/>
              <a:cxnLst/>
              <a:rect l="l" t="t" r="r" b="b"/>
              <a:pathLst>
                <a:path w="3612445" h="220147">
                  <a:moveTo>
                    <a:pt x="0" y="0"/>
                  </a:moveTo>
                  <a:lnTo>
                    <a:pt x="3612445" y="0"/>
                  </a:lnTo>
                  <a:lnTo>
                    <a:pt x="3612445" y="220147"/>
                  </a:lnTo>
                  <a:lnTo>
                    <a:pt x="0" y="22014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612444" cy="248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1520" y="1916835"/>
            <a:ext cx="8290560" cy="4666845"/>
            <a:chOff x="0" y="0"/>
            <a:chExt cx="11054080" cy="6222459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1054080" cy="6222459"/>
              <a:chOff x="0" y="0"/>
              <a:chExt cx="3070578" cy="172846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070578" cy="1728461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728461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728461"/>
                    </a:lnTo>
                    <a:lnTo>
                      <a:pt x="0" y="1728461"/>
                    </a:lnTo>
                    <a:close/>
                  </a:path>
                </a:pathLst>
              </a:custGeom>
              <a:solidFill>
                <a:srgbClr val="4968D0">
                  <a:alpha val="34902"/>
                </a:srgbClr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3070578" cy="17570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917177" y="49626"/>
              <a:ext cx="8093903" cy="701815"/>
              <a:chOff x="0" y="0"/>
              <a:chExt cx="2248306" cy="19494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248306" cy="194949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4949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4949"/>
                    </a:lnTo>
                    <a:lnTo>
                      <a:pt x="0" y="194949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19050"/>
                <a:ext cx="2248306" cy="2139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Tarnowie,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Tuchowie</a:t>
                </a: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43000" y="49626"/>
              <a:ext cx="2824867" cy="701815"/>
              <a:chOff x="0" y="0"/>
              <a:chExt cx="784685" cy="19494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84685" cy="194949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4949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4949"/>
                    </a:lnTo>
                    <a:lnTo>
                      <a:pt x="0" y="194949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28575"/>
                <a:ext cx="784685" cy="2235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2917177" y="794857"/>
              <a:ext cx="8093903" cy="696773"/>
              <a:chOff x="0" y="0"/>
              <a:chExt cx="2248306" cy="19354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19050"/>
                <a:ext cx="2248306" cy="2125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,,Spotkania szkoleniowo-konsultacyjne z pedagogami szkolnymi.”</a:t>
                </a: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3000" y="794857"/>
              <a:ext cx="2824867" cy="696773"/>
              <a:chOff x="0" y="0"/>
              <a:chExt cx="784685" cy="193548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784685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354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28575"/>
                <a:ext cx="784685" cy="222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2917177" y="1529731"/>
              <a:ext cx="8093903" cy="1160861"/>
              <a:chOff x="0" y="0"/>
              <a:chExt cx="2248306" cy="32246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248306" cy="322461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322461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322461"/>
                    </a:lnTo>
                    <a:lnTo>
                      <a:pt x="0" y="32246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19050"/>
                <a:ext cx="2248306" cy="3415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Omówienie zasad współpracy szkół z poradnią, wymiana doświadczeń, wsparcie w realizacji zaleceń zawartych w opiniach i orzeczeniach wydawanych przez poradnie psychologiczno-pedagogiczne.</a:t>
                </a: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43000" y="1529731"/>
              <a:ext cx="2824867" cy="1160861"/>
              <a:chOff x="0" y="0"/>
              <a:chExt cx="784685" cy="322461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784685" cy="322461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322461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322461"/>
                    </a:lnTo>
                    <a:lnTo>
                      <a:pt x="0" y="32246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784685" cy="3510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2917177" y="2728692"/>
              <a:ext cx="8093903" cy="595173"/>
              <a:chOff x="0" y="0"/>
              <a:chExt cx="2248306" cy="16532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248306" cy="165326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5326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5326"/>
                    </a:lnTo>
                    <a:lnTo>
                      <a:pt x="0" y="165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19050"/>
                <a:ext cx="2248306" cy="1843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Pedagodzy szkolni, pedagodzy specjalni</a:t>
                </a: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43000" y="2728692"/>
              <a:ext cx="2824867" cy="595173"/>
              <a:chOff x="0" y="0"/>
              <a:chExt cx="784685" cy="165326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784685" cy="165326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5326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5326"/>
                    </a:lnTo>
                    <a:lnTo>
                      <a:pt x="0" y="16532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28575"/>
                <a:ext cx="784685" cy="1939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2917177" y="3361966"/>
              <a:ext cx="8093903" cy="696773"/>
              <a:chOff x="0" y="0"/>
              <a:chExt cx="2248306" cy="193548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19050"/>
                <a:ext cx="2248306" cy="2125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Tuchowie</a:t>
                </a:r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43000" y="3367039"/>
              <a:ext cx="2824867" cy="691700"/>
              <a:chOff x="0" y="0"/>
              <a:chExt cx="784685" cy="192139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784685" cy="192139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2139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2139"/>
                    </a:lnTo>
                    <a:lnTo>
                      <a:pt x="0" y="192139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28575"/>
                <a:ext cx="784685" cy="220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Miejsce</a:t>
                </a:r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2917177" y="4603088"/>
              <a:ext cx="8093903" cy="474889"/>
              <a:chOff x="0" y="0"/>
              <a:chExt cx="2248306" cy="131913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2248306" cy="131913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31913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31913"/>
                    </a:lnTo>
                    <a:lnTo>
                      <a:pt x="0" y="13191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19050"/>
                <a:ext cx="2248306" cy="1509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28.11.2023, 05.12.2023</a:t>
                </a:r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43000" y="4603088"/>
              <a:ext cx="2824867" cy="474889"/>
              <a:chOff x="0" y="0"/>
              <a:chExt cx="784685" cy="131913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784685" cy="131913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31913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31913"/>
                    </a:lnTo>
                    <a:lnTo>
                      <a:pt x="0" y="13191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-28575"/>
                <a:ext cx="784685" cy="1604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2917177" y="5116076"/>
              <a:ext cx="8093903" cy="517061"/>
              <a:chOff x="0" y="0"/>
              <a:chExt cx="2248306" cy="143628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2248306" cy="14362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4362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43628"/>
                    </a:lnTo>
                    <a:lnTo>
                      <a:pt x="0" y="14362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0" y="-19050"/>
                <a:ext cx="2248306" cy="162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Jolanta Dziuban, mgr Natalia Niedźwiecka</a:t>
                </a:r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43000" y="5116076"/>
              <a:ext cx="2824867" cy="517061"/>
              <a:chOff x="0" y="0"/>
              <a:chExt cx="784685" cy="143628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784685" cy="14362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4362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43628"/>
                    </a:lnTo>
                    <a:lnTo>
                      <a:pt x="0" y="14362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0" y="-28575"/>
                <a:ext cx="784685" cy="1722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55" name="Group 55"/>
            <p:cNvGrpSpPr/>
            <p:nvPr/>
          </p:nvGrpSpPr>
          <p:grpSpPr>
            <a:xfrm>
              <a:off x="2917177" y="5671237"/>
              <a:ext cx="8093903" cy="517061"/>
              <a:chOff x="0" y="0"/>
              <a:chExt cx="2248306" cy="143628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2248306" cy="14362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4362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43628"/>
                    </a:lnTo>
                    <a:lnTo>
                      <a:pt x="0" y="14362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7" name="TextBox 57"/>
              <p:cNvSpPr txBox="1"/>
              <p:nvPr/>
            </p:nvSpPr>
            <p:spPr>
              <a:xfrm>
                <a:off x="0" y="-19050"/>
                <a:ext cx="2248306" cy="162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Spotkania konsultacyjne</a:t>
                </a:r>
              </a:p>
            </p:txBody>
          </p:sp>
        </p:grpSp>
        <p:grpSp>
          <p:nvGrpSpPr>
            <p:cNvPr id="58" name="Group 58"/>
            <p:cNvGrpSpPr/>
            <p:nvPr/>
          </p:nvGrpSpPr>
          <p:grpSpPr>
            <a:xfrm>
              <a:off x="43000" y="5671237"/>
              <a:ext cx="2824867" cy="517061"/>
              <a:chOff x="0" y="0"/>
              <a:chExt cx="784685" cy="143628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784685" cy="14362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4362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43628"/>
                    </a:lnTo>
                    <a:lnTo>
                      <a:pt x="0" y="14362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0" name="TextBox 60"/>
              <p:cNvSpPr txBox="1"/>
              <p:nvPr/>
            </p:nvSpPr>
            <p:spPr>
              <a:xfrm>
                <a:off x="0" y="-28575"/>
                <a:ext cx="784685" cy="1722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  <p:grpSp>
          <p:nvGrpSpPr>
            <p:cNvPr id="61" name="Group 61"/>
            <p:cNvGrpSpPr/>
            <p:nvPr/>
          </p:nvGrpSpPr>
          <p:grpSpPr>
            <a:xfrm>
              <a:off x="2917177" y="4096839"/>
              <a:ext cx="8093903" cy="476027"/>
              <a:chOff x="0" y="0"/>
              <a:chExt cx="2248306" cy="13223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2248306" cy="13223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3223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32230"/>
                    </a:lnTo>
                    <a:lnTo>
                      <a:pt x="0" y="13223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3" name="TextBox 63"/>
              <p:cNvSpPr txBox="1"/>
              <p:nvPr/>
            </p:nvSpPr>
            <p:spPr>
              <a:xfrm>
                <a:off x="0" y="-19050"/>
                <a:ext cx="2248306" cy="1512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16</a:t>
                </a:r>
              </a:p>
            </p:txBody>
          </p:sp>
        </p:grpSp>
        <p:grpSp>
          <p:nvGrpSpPr>
            <p:cNvPr id="64" name="Group 64"/>
            <p:cNvGrpSpPr/>
            <p:nvPr/>
          </p:nvGrpSpPr>
          <p:grpSpPr>
            <a:xfrm>
              <a:off x="43000" y="4098630"/>
              <a:ext cx="2824867" cy="474235"/>
              <a:chOff x="0" y="0"/>
              <a:chExt cx="784685" cy="131732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784685" cy="131732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31732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31732"/>
                    </a:lnTo>
                    <a:lnTo>
                      <a:pt x="0" y="13173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6" name="TextBox 66"/>
              <p:cNvSpPr txBox="1"/>
              <p:nvPr/>
            </p:nvSpPr>
            <p:spPr>
              <a:xfrm>
                <a:off x="0" y="-28575"/>
                <a:ext cx="784685" cy="1603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Liczba uczestników</a:t>
                </a:r>
              </a:p>
            </p:txBody>
          </p:sp>
        </p:grpSp>
      </p:grpSp>
      <p:sp>
        <p:nvSpPr>
          <p:cNvPr id="67" name="TextBox 67"/>
          <p:cNvSpPr txBox="1"/>
          <p:nvPr/>
        </p:nvSpPr>
        <p:spPr>
          <a:xfrm>
            <a:off x="731520" y="156830"/>
            <a:ext cx="7622427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9"/>
              </a:lnSpc>
            </a:pPr>
            <a:r>
              <a:rPr lang="en-US" sz="37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SPOTKANIA DLA PEDAGOGÓW 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9314267" y="6798978"/>
            <a:ext cx="36313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37.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3849"/>
            <a:ext cx="9753600" cy="1114364"/>
            <a:chOff x="0" y="0"/>
            <a:chExt cx="3612444" cy="4127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1979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31520" y="1791290"/>
            <a:ext cx="8290560" cy="4792390"/>
            <a:chOff x="0" y="0"/>
            <a:chExt cx="11054080" cy="638985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1054080" cy="6389853"/>
              <a:chOff x="0" y="0"/>
              <a:chExt cx="3070578" cy="177495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070578" cy="1774959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774959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774959"/>
                    </a:lnTo>
                    <a:lnTo>
                      <a:pt x="0" y="1774959"/>
                    </a:lnTo>
                    <a:close/>
                  </a:path>
                </a:pathLst>
              </a:custGeom>
              <a:solidFill>
                <a:srgbClr val="4968D0">
                  <a:alpha val="34902"/>
                </a:srgbClr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3070578" cy="18035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2917177" y="58603"/>
              <a:ext cx="8093903" cy="821169"/>
              <a:chOff x="0" y="0"/>
              <a:chExt cx="2248306" cy="22810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248306" cy="228103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28103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28103"/>
                    </a:lnTo>
                    <a:lnTo>
                      <a:pt x="0" y="22810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2248306" cy="2471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 (w ramach WDN pedagogów), Filia w Wojniczu, Filia w Żabnie</a:t>
                </a: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43000" y="58603"/>
              <a:ext cx="2824867" cy="821169"/>
              <a:chOff x="0" y="0"/>
              <a:chExt cx="784685" cy="22810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784685" cy="228103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28103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28103"/>
                    </a:lnTo>
                    <a:lnTo>
                      <a:pt x="0" y="22810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784685" cy="256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917177" y="930573"/>
              <a:ext cx="8093903" cy="1255573"/>
              <a:chOff x="0" y="0"/>
              <a:chExt cx="2248306" cy="34877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248306" cy="34877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34877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348770"/>
                    </a:lnTo>
                    <a:lnTo>
                      <a:pt x="0" y="34877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19050"/>
                <a:ext cx="2248306" cy="367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,,Europejski Tydzień Świadomości Dysleksji - Uczeń z dysleksją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w świecie cyfrowym”</a:t>
                </a: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,</a:t>
                </a: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 ,,Symptomy ryzyka dysleksji u dzieci przedszkolnych i wczesnoszkolnych”</a:t>
                </a: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,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,,Symptomy dysleksji u uczniów klas IV - VI”</a:t>
                </a: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,</a:t>
                </a: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 ,,Dysleksja, fakty i mity”</a:t>
                </a: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43000" y="930573"/>
              <a:ext cx="2824867" cy="1252969"/>
              <a:chOff x="0" y="0"/>
              <a:chExt cx="784685" cy="34804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784685" cy="34804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34804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348047"/>
                    </a:lnTo>
                    <a:lnTo>
                      <a:pt x="0" y="34804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784685" cy="3766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2917177" y="2236946"/>
              <a:ext cx="8093903" cy="873061"/>
              <a:chOff x="0" y="0"/>
              <a:chExt cx="2248306" cy="24251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248306" cy="24251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4251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42517"/>
                    </a:lnTo>
                    <a:lnTo>
                      <a:pt x="0" y="24251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19050"/>
                <a:ext cx="2248306" cy="261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Zwiększenie świadomości na temat dysleksji rozwojowej oraz dysleksji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w świecie cyfrowym.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43000" y="2234342"/>
              <a:ext cx="2824867" cy="873061"/>
              <a:chOff x="0" y="0"/>
              <a:chExt cx="784685" cy="24251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784685" cy="24251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4251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42517"/>
                    </a:lnTo>
                    <a:lnTo>
                      <a:pt x="0" y="24251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784685" cy="2710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2917177" y="3160807"/>
              <a:ext cx="8093903" cy="802963"/>
              <a:chOff x="0" y="0"/>
              <a:chExt cx="2248306" cy="223045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248306" cy="22304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2304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23045"/>
                    </a:lnTo>
                    <a:lnTo>
                      <a:pt x="0" y="2230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19050"/>
                <a:ext cx="2248306" cy="2420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Nauczyciele, rodzice, uczniowie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43000" y="3160807"/>
              <a:ext cx="2824867" cy="802963"/>
              <a:chOff x="0" y="0"/>
              <a:chExt cx="784685" cy="223045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784685" cy="22304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2304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23045"/>
                    </a:lnTo>
                    <a:lnTo>
                      <a:pt x="0" y="2230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784685" cy="2516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2917177" y="4014569"/>
              <a:ext cx="8093903" cy="598680"/>
              <a:chOff x="0" y="0"/>
              <a:chExt cx="2248306" cy="1663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248306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630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19050"/>
                <a:ext cx="2248306" cy="185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02. - 06.10.2023 r., 11.10.2023 r.</a:t>
                </a: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43000" y="4014569"/>
              <a:ext cx="2824867" cy="598680"/>
              <a:chOff x="0" y="0"/>
              <a:chExt cx="784685" cy="1663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784685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630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28575"/>
                <a:ext cx="784685" cy="194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2917177" y="4664049"/>
              <a:ext cx="8093903" cy="651845"/>
              <a:chOff x="0" y="0"/>
              <a:chExt cx="2248306" cy="181068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2248306" cy="18106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8106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81068"/>
                    </a:lnTo>
                    <a:lnTo>
                      <a:pt x="0" y="18106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19050"/>
                <a:ext cx="2248306" cy="2001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Katarzyna Dalach-Czapkowicz, mgr Joanna Szopińska</a:t>
                </a: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43000" y="4664049"/>
              <a:ext cx="2824867" cy="651845"/>
              <a:chOff x="0" y="0"/>
              <a:chExt cx="784685" cy="181068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784685" cy="18106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8106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81068"/>
                    </a:lnTo>
                    <a:lnTo>
                      <a:pt x="0" y="18106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28575"/>
                <a:ext cx="784685" cy="2096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2917177" y="5357133"/>
              <a:ext cx="8093903" cy="976173"/>
              <a:chOff x="0" y="0"/>
              <a:chExt cx="2248306" cy="271159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2248306" cy="271159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71159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71159"/>
                    </a:lnTo>
                    <a:lnTo>
                      <a:pt x="0" y="271159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19050"/>
                <a:ext cx="2248306" cy="2902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Spotkanie konsultacyjne pedagogów szkolnych, szkoleniowa Rada Pedagogiczna w szkołach, badania przesiewowe w przedszkolach, tablica informacyjna, infografiki oraz artykuły  na stronię internetową Poradni</a:t>
                </a:r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43000" y="5357133"/>
              <a:ext cx="2824867" cy="976173"/>
              <a:chOff x="0" y="0"/>
              <a:chExt cx="784685" cy="271159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784685" cy="271159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71159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71159"/>
                    </a:lnTo>
                    <a:lnTo>
                      <a:pt x="0" y="271159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28575"/>
                <a:ext cx="784685" cy="2997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</p:grpSp>
      <p:grpSp>
        <p:nvGrpSpPr>
          <p:cNvPr id="51" name="Group 51"/>
          <p:cNvGrpSpPr/>
          <p:nvPr/>
        </p:nvGrpSpPr>
        <p:grpSpPr>
          <a:xfrm>
            <a:off x="6621777" y="59689"/>
            <a:ext cx="2400303" cy="1731601"/>
            <a:chOff x="0" y="0"/>
            <a:chExt cx="3200405" cy="2308801"/>
          </a:xfrm>
        </p:grpSpPr>
        <p:sp>
          <p:nvSpPr>
            <p:cNvPr id="52" name="Freeform 52"/>
            <p:cNvSpPr/>
            <p:nvPr/>
          </p:nvSpPr>
          <p:spPr>
            <a:xfrm flipH="1">
              <a:off x="382780" y="127249"/>
              <a:ext cx="2817625" cy="2181551"/>
            </a:xfrm>
            <a:custGeom>
              <a:avLst/>
              <a:gdLst/>
              <a:ahLst/>
              <a:cxnLst/>
              <a:rect l="l" t="t" r="r" b="b"/>
              <a:pathLst>
                <a:path w="2817625" h="2181551">
                  <a:moveTo>
                    <a:pt x="2817625" y="0"/>
                  </a:moveTo>
                  <a:lnTo>
                    <a:pt x="0" y="0"/>
                  </a:lnTo>
                  <a:lnTo>
                    <a:pt x="0" y="2181552"/>
                  </a:lnTo>
                  <a:lnTo>
                    <a:pt x="2817625" y="2181552"/>
                  </a:lnTo>
                  <a:lnTo>
                    <a:pt x="2817625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14597"/>
              </a:stretch>
            </a:blipFill>
          </p:spPr>
        </p:sp>
        <p:grpSp>
          <p:nvGrpSpPr>
            <p:cNvPr id="53" name="Group 53"/>
            <p:cNvGrpSpPr/>
            <p:nvPr/>
          </p:nvGrpSpPr>
          <p:grpSpPr>
            <a:xfrm rot="-524068">
              <a:off x="1512111" y="792619"/>
              <a:ext cx="357551" cy="127054"/>
              <a:chOff x="0" y="0"/>
              <a:chExt cx="686131" cy="243814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686131" cy="243814"/>
              </a:xfrm>
              <a:custGeom>
                <a:avLst/>
                <a:gdLst/>
                <a:ahLst/>
                <a:cxnLst/>
                <a:rect l="l" t="t" r="r" b="b"/>
                <a:pathLst>
                  <a:path w="686131" h="243814">
                    <a:moveTo>
                      <a:pt x="343065" y="0"/>
                    </a:moveTo>
                    <a:cubicBezTo>
                      <a:pt x="153596" y="0"/>
                      <a:pt x="0" y="54580"/>
                      <a:pt x="0" y="121907"/>
                    </a:cubicBezTo>
                    <a:cubicBezTo>
                      <a:pt x="0" y="189234"/>
                      <a:pt x="153596" y="243814"/>
                      <a:pt x="343065" y="243814"/>
                    </a:cubicBezTo>
                    <a:cubicBezTo>
                      <a:pt x="532535" y="243814"/>
                      <a:pt x="686131" y="189234"/>
                      <a:pt x="686131" y="121907"/>
                    </a:cubicBezTo>
                    <a:cubicBezTo>
                      <a:pt x="686131" y="54580"/>
                      <a:pt x="532535" y="0"/>
                      <a:pt x="343065" y="0"/>
                    </a:cubicBezTo>
                    <a:close/>
                  </a:path>
                </a:pathLst>
              </a:custGeom>
              <a:solidFill>
                <a:srgbClr val="FFCAA9"/>
              </a:solidFill>
            </p:spPr>
          </p:sp>
          <p:sp>
            <p:nvSpPr>
              <p:cNvPr id="55" name="TextBox 55"/>
              <p:cNvSpPr txBox="1"/>
              <p:nvPr/>
            </p:nvSpPr>
            <p:spPr>
              <a:xfrm>
                <a:off x="64325" y="-5717"/>
                <a:ext cx="557481" cy="2266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56" name="Freeform 56"/>
            <p:cNvSpPr/>
            <p:nvPr/>
          </p:nvSpPr>
          <p:spPr>
            <a:xfrm rot="-10680305" flipH="1">
              <a:off x="1569560" y="797576"/>
              <a:ext cx="149439" cy="117139"/>
            </a:xfrm>
            <a:custGeom>
              <a:avLst/>
              <a:gdLst/>
              <a:ahLst/>
              <a:cxnLst/>
              <a:rect l="l" t="t" r="r" b="b"/>
              <a:pathLst>
                <a:path w="149439" h="117139">
                  <a:moveTo>
                    <a:pt x="146663" y="0"/>
                  </a:moveTo>
                  <a:lnTo>
                    <a:pt x="0" y="3585"/>
                  </a:lnTo>
                  <a:lnTo>
                    <a:pt x="2775" y="117139"/>
                  </a:lnTo>
                  <a:lnTo>
                    <a:pt x="149439" y="113555"/>
                  </a:lnTo>
                  <a:lnTo>
                    <a:pt x="14666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830649" t="-486261" r="-687724" b="-1245623"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 rot="-684213">
              <a:off x="949237" y="24327"/>
              <a:ext cx="297249" cy="512498"/>
            </a:xfrm>
            <a:custGeom>
              <a:avLst/>
              <a:gdLst/>
              <a:ahLst/>
              <a:cxnLst/>
              <a:rect l="l" t="t" r="r" b="b"/>
              <a:pathLst>
                <a:path w="297249" h="512498">
                  <a:moveTo>
                    <a:pt x="0" y="0"/>
                  </a:moveTo>
                  <a:lnTo>
                    <a:pt x="297249" y="0"/>
                  </a:lnTo>
                  <a:lnTo>
                    <a:pt x="297249" y="512498"/>
                  </a:lnTo>
                  <a:lnTo>
                    <a:pt x="0" y="512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TextBox 58"/>
            <p:cNvSpPr txBox="1"/>
            <p:nvPr/>
          </p:nvSpPr>
          <p:spPr>
            <a:xfrm rot="-1402240">
              <a:off x="47654" y="512205"/>
              <a:ext cx="154156" cy="3293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9"/>
                </a:lnSpc>
              </a:pPr>
              <a:r>
                <a:rPr lang="en-US" sz="1506" b="1">
                  <a:solidFill>
                    <a:srgbClr val="F09B36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ą</a:t>
              </a:r>
            </a:p>
          </p:txBody>
        </p:sp>
        <p:sp>
          <p:nvSpPr>
            <p:cNvPr id="59" name="TextBox 59"/>
            <p:cNvSpPr txBox="1"/>
            <p:nvPr/>
          </p:nvSpPr>
          <p:spPr>
            <a:xfrm rot="-322306">
              <a:off x="291482" y="203688"/>
              <a:ext cx="179921" cy="3752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61"/>
                </a:lnSpc>
              </a:pPr>
              <a:r>
                <a:rPr lang="en-US" sz="1758" b="1">
                  <a:solidFill>
                    <a:srgbClr val="38B6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ć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 rot="719633">
              <a:off x="641203" y="368085"/>
              <a:ext cx="157256" cy="332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51"/>
                </a:lnSpc>
              </a:pPr>
              <a:r>
                <a:rPr lang="en-US" sz="1536" b="1">
                  <a:solidFill>
                    <a:srgbClr val="FFE55A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ó</a:t>
              </a:r>
            </a:p>
          </p:txBody>
        </p:sp>
      </p:grpSp>
      <p:sp>
        <p:nvSpPr>
          <p:cNvPr id="61" name="TextBox 61"/>
          <p:cNvSpPr txBox="1"/>
          <p:nvPr/>
        </p:nvSpPr>
        <p:spPr>
          <a:xfrm>
            <a:off x="731520" y="435256"/>
            <a:ext cx="6989275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EUROPEJSKI TYDZIEŃ ŚWIADOMOŚCI DYSLEKSJI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9309102" y="6798978"/>
            <a:ext cx="36829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38.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3849"/>
            <a:ext cx="9753600" cy="1114364"/>
            <a:chOff x="0" y="0"/>
            <a:chExt cx="3612444" cy="4127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1979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374028" y="0"/>
            <a:ext cx="2422458" cy="3034970"/>
          </a:xfrm>
          <a:custGeom>
            <a:avLst/>
            <a:gdLst/>
            <a:ahLst/>
            <a:cxnLst/>
            <a:rect l="l" t="t" r="r" b="b"/>
            <a:pathLst>
              <a:path w="2422458" h="3034970">
                <a:moveTo>
                  <a:pt x="0" y="0"/>
                </a:moveTo>
                <a:lnTo>
                  <a:pt x="2422458" y="0"/>
                </a:lnTo>
                <a:lnTo>
                  <a:pt x="2422458" y="3034970"/>
                </a:lnTo>
                <a:lnTo>
                  <a:pt x="0" y="3034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1920606"/>
            <a:ext cx="9753600" cy="1114364"/>
            <a:chOff x="0" y="0"/>
            <a:chExt cx="3612444" cy="4127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1520" y="1920606"/>
            <a:ext cx="8290560" cy="4309334"/>
            <a:chOff x="0" y="0"/>
            <a:chExt cx="11054080" cy="5745778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1054080" cy="5745778"/>
              <a:chOff x="0" y="0"/>
              <a:chExt cx="3070578" cy="159605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070578" cy="1596050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596050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596050"/>
                    </a:lnTo>
                    <a:lnTo>
                      <a:pt x="0" y="1596050"/>
                    </a:lnTo>
                    <a:close/>
                  </a:path>
                </a:pathLst>
              </a:custGeom>
              <a:solidFill>
                <a:srgbClr val="4968D0">
                  <a:alpha val="34902"/>
                </a:srgbClr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3070578" cy="16246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917177" y="58603"/>
              <a:ext cx="8093903" cy="821169"/>
              <a:chOff x="0" y="0"/>
              <a:chExt cx="2248306" cy="22810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248306" cy="228103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28103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28103"/>
                    </a:lnTo>
                    <a:lnTo>
                      <a:pt x="0" y="22810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19050"/>
                <a:ext cx="2248306" cy="2471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 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Tuchowie</a:t>
                </a: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43000" y="58603"/>
              <a:ext cx="2824867" cy="821169"/>
              <a:chOff x="0" y="0"/>
              <a:chExt cx="784685" cy="228103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84685" cy="228103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28103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28103"/>
                    </a:lnTo>
                    <a:lnTo>
                      <a:pt x="0" y="22810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28575"/>
                <a:ext cx="784685" cy="256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2917177" y="930573"/>
              <a:ext cx="8093903" cy="808469"/>
              <a:chOff x="0" y="0"/>
              <a:chExt cx="2248306" cy="22457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248306" cy="22457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2457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24575"/>
                    </a:lnTo>
                    <a:lnTo>
                      <a:pt x="0" y="22457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19050"/>
                <a:ext cx="2248306" cy="2436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,,Światowy Dzień Osób z Zespołem Downa”</a:t>
                </a: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3000" y="930573"/>
              <a:ext cx="2824867" cy="808469"/>
              <a:chOff x="0" y="0"/>
              <a:chExt cx="784685" cy="22457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784685" cy="22457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2457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24575"/>
                    </a:lnTo>
                    <a:lnTo>
                      <a:pt x="0" y="22457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28575"/>
                <a:ext cx="784685" cy="2531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2917177" y="1792446"/>
              <a:ext cx="8093903" cy="873061"/>
              <a:chOff x="0" y="0"/>
              <a:chExt cx="2248306" cy="24251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248306" cy="24251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4251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42517"/>
                    </a:lnTo>
                    <a:lnTo>
                      <a:pt x="0" y="24251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19050"/>
                <a:ext cx="2248306" cy="261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Podnoszenie świadomości społeczeństwa na temat życia i potrzeb osób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z Zespołem Downa, propagowanie dobra i praw ludzi z tą wadą genetyczną.</a:t>
                </a: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43000" y="1789842"/>
              <a:ext cx="2824867" cy="873061"/>
              <a:chOff x="0" y="0"/>
              <a:chExt cx="784685" cy="24251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784685" cy="24251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4251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42517"/>
                    </a:lnTo>
                    <a:lnTo>
                      <a:pt x="0" y="24251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784685" cy="2710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2917177" y="2716307"/>
              <a:ext cx="8093903" cy="802963"/>
              <a:chOff x="0" y="0"/>
              <a:chExt cx="2248306" cy="22304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248306" cy="22304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2304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23045"/>
                    </a:lnTo>
                    <a:lnTo>
                      <a:pt x="0" y="2230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19050"/>
                <a:ext cx="2248306" cy="2420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Rodzice, uczniowie</a:t>
                </a: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43000" y="2716307"/>
              <a:ext cx="2824867" cy="802963"/>
              <a:chOff x="0" y="0"/>
              <a:chExt cx="784685" cy="223045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784685" cy="22304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2304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23045"/>
                    </a:lnTo>
                    <a:lnTo>
                      <a:pt x="0" y="2230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28575"/>
                <a:ext cx="784685" cy="2516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2917177" y="3570069"/>
              <a:ext cx="8093903" cy="598680"/>
              <a:chOff x="0" y="0"/>
              <a:chExt cx="2248306" cy="1663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248306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630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19050"/>
                <a:ext cx="2248306" cy="185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21.03.2024 r.</a:t>
                </a:r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43000" y="3570069"/>
              <a:ext cx="2824867" cy="598680"/>
              <a:chOff x="0" y="0"/>
              <a:chExt cx="784685" cy="1663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784685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630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28575"/>
                <a:ext cx="784685" cy="194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2917177" y="4219549"/>
              <a:ext cx="8093903" cy="651845"/>
              <a:chOff x="0" y="0"/>
              <a:chExt cx="2248306" cy="181068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2248306" cy="18106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8106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81068"/>
                    </a:lnTo>
                    <a:lnTo>
                      <a:pt x="0" y="18106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19050"/>
                <a:ext cx="2248306" cy="2001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Natalia Niedźwiecka</a:t>
                </a:r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43000" y="4219549"/>
              <a:ext cx="2824867" cy="651845"/>
              <a:chOff x="0" y="0"/>
              <a:chExt cx="784685" cy="181068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784685" cy="18106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8106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81068"/>
                    </a:lnTo>
                    <a:lnTo>
                      <a:pt x="0" y="18106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-28575"/>
                <a:ext cx="784685" cy="2096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2917177" y="4912633"/>
              <a:ext cx="8093903" cy="782855"/>
              <a:chOff x="0" y="0"/>
              <a:chExt cx="2248306" cy="21746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2248306" cy="21746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1746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17460"/>
                    </a:lnTo>
                    <a:lnTo>
                      <a:pt x="0" y="21746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0" y="-19050"/>
                <a:ext cx="2248306" cy="2365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Infografika na stronę www Poradni, plakat informacyjny</a:t>
                </a:r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43000" y="4912633"/>
              <a:ext cx="2824867" cy="782855"/>
              <a:chOff x="0" y="0"/>
              <a:chExt cx="784685" cy="21746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784685" cy="21746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1746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17460"/>
                    </a:lnTo>
                    <a:lnTo>
                      <a:pt x="0" y="21746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0" y="-28575"/>
                <a:ext cx="784685" cy="2460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</p:grpSp>
      <p:sp>
        <p:nvSpPr>
          <p:cNvPr id="55" name="TextBox 55"/>
          <p:cNvSpPr txBox="1"/>
          <p:nvPr/>
        </p:nvSpPr>
        <p:spPr>
          <a:xfrm>
            <a:off x="731520" y="435256"/>
            <a:ext cx="7883712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ŚWIATOWY DZIEŃ OSÓB</a:t>
            </a:r>
          </a:p>
          <a:p>
            <a:pPr algn="l">
              <a:lnSpc>
                <a:spcPts val="3840"/>
              </a:lnSpc>
            </a:pPr>
            <a:r>
              <a:rPr lang="en-US" sz="3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 ZESPOŁEM DOWNA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312154" y="6798978"/>
            <a:ext cx="36524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39.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4150152" y="1711752"/>
            <a:ext cx="1453295" cy="9753600"/>
          </a:xfrm>
          <a:prstGeom prst="rect">
            <a:avLst/>
          </a:prstGeom>
          <a:solidFill>
            <a:srgbClr val="1979EB"/>
          </a:solidFill>
        </p:spPr>
      </p:sp>
      <p:grpSp>
        <p:nvGrpSpPr>
          <p:cNvPr id="3" name="Group 3"/>
          <p:cNvGrpSpPr/>
          <p:nvPr/>
        </p:nvGrpSpPr>
        <p:grpSpPr>
          <a:xfrm>
            <a:off x="731520" y="1015131"/>
            <a:ext cx="2281403" cy="1933149"/>
            <a:chOff x="0" y="0"/>
            <a:chExt cx="3041871" cy="2577532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18224" b="18224"/>
            <a:stretch>
              <a:fillRect/>
            </a:stretch>
          </p:blipFill>
          <p:spPr>
            <a:xfrm>
              <a:off x="0" y="0"/>
              <a:ext cx="3041871" cy="2577532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3740394" y="1015131"/>
            <a:ext cx="2281403" cy="1933149"/>
            <a:chOff x="0" y="0"/>
            <a:chExt cx="3041871" cy="2577532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11055" r="11055"/>
            <a:stretch>
              <a:fillRect/>
            </a:stretch>
          </p:blipFill>
          <p:spPr>
            <a:xfrm>
              <a:off x="0" y="0"/>
              <a:ext cx="3041871" cy="2577532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6742522" y="1015131"/>
            <a:ext cx="2281403" cy="1933149"/>
            <a:chOff x="0" y="0"/>
            <a:chExt cx="3041871" cy="257753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l="5744" r="5744"/>
            <a:stretch>
              <a:fillRect/>
            </a:stretch>
          </p:blipFill>
          <p:spPr>
            <a:xfrm>
              <a:off x="0" y="0"/>
              <a:ext cx="3041871" cy="2577532"/>
            </a:xfrm>
            <a:prstGeom prst="rect">
              <a:avLst/>
            </a:prstGeom>
          </p:spPr>
        </p:pic>
      </p:grpSp>
      <p:sp>
        <p:nvSpPr>
          <p:cNvPr id="9" name="AutoShape 9"/>
          <p:cNvSpPr/>
          <p:nvPr/>
        </p:nvSpPr>
        <p:spPr>
          <a:xfrm>
            <a:off x="3363503" y="731520"/>
            <a:ext cx="25400" cy="4429588"/>
          </a:xfrm>
          <a:prstGeom prst="rect">
            <a:avLst/>
          </a:prstGeom>
          <a:solidFill>
            <a:srgbClr val="0C45A6"/>
          </a:solidFill>
        </p:spPr>
      </p:sp>
      <p:sp>
        <p:nvSpPr>
          <p:cNvPr id="10" name="AutoShape 10"/>
          <p:cNvSpPr/>
          <p:nvPr/>
        </p:nvSpPr>
        <p:spPr>
          <a:xfrm>
            <a:off x="6364697" y="731520"/>
            <a:ext cx="25400" cy="4429588"/>
          </a:xfrm>
          <a:prstGeom prst="rect">
            <a:avLst/>
          </a:prstGeom>
          <a:solidFill>
            <a:srgbClr val="0C45A6"/>
          </a:solidFill>
        </p:spPr>
      </p:sp>
      <p:sp>
        <p:nvSpPr>
          <p:cNvPr id="11" name="TextBox 11"/>
          <p:cNvSpPr txBox="1"/>
          <p:nvPr/>
        </p:nvSpPr>
        <p:spPr>
          <a:xfrm>
            <a:off x="731520" y="6262971"/>
            <a:ext cx="6966017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20"/>
              </a:lnSpc>
            </a:pPr>
            <a:r>
              <a:rPr lang="en-US" sz="326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KIEROWNICY FILII PPPP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731520" y="3317321"/>
            <a:ext cx="2281403" cy="1822979"/>
            <a:chOff x="0" y="0"/>
            <a:chExt cx="3041871" cy="2430639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38100"/>
              <a:ext cx="3041871" cy="910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b="1">
                  <a:solidFill>
                    <a:srgbClr val="19397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mgr Magdalena Perłowska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140287"/>
              <a:ext cx="3041871" cy="12903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66"/>
                </a:lnSpc>
              </a:pPr>
              <a:r>
                <a:rPr lang="en-US" sz="1777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Kierownik PPPP </a:t>
              </a:r>
            </a:p>
            <a:p>
              <a:pPr algn="ctr">
                <a:lnSpc>
                  <a:spcPts val="2666"/>
                </a:lnSpc>
              </a:pPr>
              <a:r>
                <a:rPr lang="en-US" sz="1777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w Tarnowie</a:t>
              </a:r>
            </a:p>
            <a:p>
              <a:pPr algn="ctr">
                <a:lnSpc>
                  <a:spcPts val="2666"/>
                </a:lnSpc>
              </a:pPr>
              <a:r>
                <a:rPr lang="en-US" sz="1777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Filia w Tuchowie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722884" y="3317321"/>
            <a:ext cx="2281403" cy="1822979"/>
            <a:chOff x="0" y="0"/>
            <a:chExt cx="3041871" cy="2430639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38100"/>
              <a:ext cx="3041871" cy="910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b="1">
                  <a:solidFill>
                    <a:srgbClr val="19397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mgr Katarzyna Kargol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140287"/>
              <a:ext cx="3041871" cy="12903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66"/>
                </a:lnSpc>
              </a:pPr>
              <a:r>
                <a:rPr lang="en-US" sz="1777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Kierownik PPPP </a:t>
              </a:r>
            </a:p>
            <a:p>
              <a:pPr algn="ctr">
                <a:lnSpc>
                  <a:spcPts val="2666"/>
                </a:lnSpc>
              </a:pPr>
              <a:r>
                <a:rPr lang="en-US" sz="1777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w Tarnowie</a:t>
              </a:r>
            </a:p>
            <a:p>
              <a:pPr algn="ctr">
                <a:lnSpc>
                  <a:spcPts val="2666"/>
                </a:lnSpc>
              </a:pPr>
              <a:r>
                <a:rPr lang="en-US" sz="1777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Filia w Wojniczu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733909" y="3317321"/>
            <a:ext cx="2281403" cy="1804683"/>
            <a:chOff x="0" y="0"/>
            <a:chExt cx="3041871" cy="2406244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38100"/>
              <a:ext cx="3041871" cy="885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5"/>
                </a:lnSpc>
              </a:pPr>
              <a:r>
                <a:rPr lang="en-US" sz="1975" b="1">
                  <a:solidFill>
                    <a:srgbClr val="19397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mgr Joanna Szopińska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115892"/>
              <a:ext cx="3041871" cy="12903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66"/>
                </a:lnSpc>
              </a:pPr>
              <a:r>
                <a:rPr lang="en-US" sz="1777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Kierownik PPPP </a:t>
              </a:r>
            </a:p>
            <a:p>
              <a:pPr algn="ctr">
                <a:lnSpc>
                  <a:spcPts val="2666"/>
                </a:lnSpc>
              </a:pPr>
              <a:r>
                <a:rPr lang="en-US" sz="1777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w Tarnowie</a:t>
              </a:r>
            </a:p>
            <a:p>
              <a:pPr algn="ctr">
                <a:lnSpc>
                  <a:spcPts val="2666"/>
                </a:lnSpc>
              </a:pPr>
              <a:r>
                <a:rPr lang="en-US" sz="1777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Filia w Żabnie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366892" y="6798978"/>
            <a:ext cx="23430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3849"/>
            <a:ext cx="9753600" cy="1114364"/>
            <a:chOff x="0" y="0"/>
            <a:chExt cx="3612444" cy="4127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1979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1478213"/>
            <a:ext cx="9753600" cy="1193702"/>
            <a:chOff x="0" y="0"/>
            <a:chExt cx="3612444" cy="4421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12445" cy="442112"/>
            </a:xfrm>
            <a:custGeom>
              <a:avLst/>
              <a:gdLst/>
              <a:ahLst/>
              <a:cxnLst/>
              <a:rect l="l" t="t" r="r" b="b"/>
              <a:pathLst>
                <a:path w="3612445" h="442112">
                  <a:moveTo>
                    <a:pt x="0" y="0"/>
                  </a:moveTo>
                  <a:lnTo>
                    <a:pt x="3612445" y="0"/>
                  </a:lnTo>
                  <a:lnTo>
                    <a:pt x="3612445" y="442112"/>
                  </a:lnTo>
                  <a:lnTo>
                    <a:pt x="0" y="44211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612444" cy="470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31520" y="2075064"/>
            <a:ext cx="8290560" cy="4390890"/>
            <a:chOff x="0" y="0"/>
            <a:chExt cx="11054080" cy="585452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1054080" cy="5854520"/>
              <a:chOff x="0" y="0"/>
              <a:chExt cx="3070578" cy="162625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070578" cy="1626256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626256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626256"/>
                    </a:lnTo>
                    <a:lnTo>
                      <a:pt x="0" y="1626256"/>
                    </a:lnTo>
                    <a:close/>
                  </a:path>
                </a:pathLst>
              </a:custGeom>
              <a:solidFill>
                <a:srgbClr val="4968D0">
                  <a:alpha val="34902"/>
                </a:srgbClr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3070578" cy="16548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917177" y="58603"/>
              <a:ext cx="8093903" cy="821169"/>
              <a:chOff x="0" y="0"/>
              <a:chExt cx="2248306" cy="22810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248306" cy="228103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28103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28103"/>
                    </a:lnTo>
                    <a:lnTo>
                      <a:pt x="0" y="22810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2248306" cy="2471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 (w ramach WDN pedagogów), Filia w Wojniczu, Filia w Żabnie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3000" y="58603"/>
              <a:ext cx="2824867" cy="821169"/>
              <a:chOff x="0" y="0"/>
              <a:chExt cx="784685" cy="22810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784685" cy="228103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28103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28103"/>
                    </a:lnTo>
                    <a:lnTo>
                      <a:pt x="0" y="22810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784685" cy="256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917177" y="930573"/>
              <a:ext cx="8093903" cy="808469"/>
              <a:chOff x="0" y="0"/>
              <a:chExt cx="2248306" cy="22457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248306" cy="22457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2457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24575"/>
                    </a:lnTo>
                    <a:lnTo>
                      <a:pt x="0" y="22457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19050"/>
                <a:ext cx="2248306" cy="2436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,,Międzynarodowy Dzień Osób z Niepełnosprawnościami”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3000" y="930573"/>
              <a:ext cx="2824867" cy="808469"/>
              <a:chOff x="0" y="0"/>
              <a:chExt cx="784685" cy="22457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784685" cy="22457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2457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24575"/>
                    </a:lnTo>
                    <a:lnTo>
                      <a:pt x="0" y="22457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784685" cy="2531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2917177" y="1792446"/>
              <a:ext cx="8093903" cy="976173"/>
              <a:chOff x="0" y="0"/>
              <a:chExt cx="2248306" cy="271159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248306" cy="271159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71159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71159"/>
                    </a:lnTo>
                    <a:lnTo>
                      <a:pt x="0" y="271159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19050"/>
                <a:ext cx="2248306" cy="2902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Promowanie w przestrzeni publicznej dyskusji na temat problemów osób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z niepełnosprawnościami i wspieranie pełnej realizacji ich praw, w tym umożliwienia pełnego włączenia tej grupy w życie społeczne. 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43000" y="1789842"/>
              <a:ext cx="2824867" cy="978778"/>
              <a:chOff x="0" y="0"/>
              <a:chExt cx="784685" cy="27188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784685" cy="271883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71883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71883"/>
                    </a:lnTo>
                    <a:lnTo>
                      <a:pt x="0" y="27188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784685" cy="3004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2917177" y="2819419"/>
              <a:ext cx="8093903" cy="802963"/>
              <a:chOff x="0" y="0"/>
              <a:chExt cx="2248306" cy="223045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248306" cy="22304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2304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23045"/>
                    </a:lnTo>
                    <a:lnTo>
                      <a:pt x="0" y="2230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19050"/>
                <a:ext cx="2248306" cy="2420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Rodzice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3000" y="2819419"/>
              <a:ext cx="2824867" cy="802963"/>
              <a:chOff x="0" y="0"/>
              <a:chExt cx="784685" cy="223045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784685" cy="22304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2304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23045"/>
                    </a:lnTo>
                    <a:lnTo>
                      <a:pt x="0" y="2230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784685" cy="2516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2917177" y="3673182"/>
              <a:ext cx="8093903" cy="598680"/>
              <a:chOff x="0" y="0"/>
              <a:chExt cx="2248306" cy="1663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248306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630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19050"/>
                <a:ext cx="2248306" cy="185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03.12.2023 r.</a:t>
                </a: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43000" y="3673182"/>
              <a:ext cx="2824867" cy="598680"/>
              <a:chOff x="0" y="0"/>
              <a:chExt cx="784685" cy="1663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784685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630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28575"/>
                <a:ext cx="784685" cy="194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2917177" y="4322662"/>
              <a:ext cx="8093903" cy="651845"/>
              <a:chOff x="0" y="0"/>
              <a:chExt cx="2248306" cy="181068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248306" cy="18106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8106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81068"/>
                    </a:lnTo>
                    <a:lnTo>
                      <a:pt x="0" y="18106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19050"/>
                <a:ext cx="2248306" cy="2001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Katarzyna Dalach-Czapkowicz, mgr Joanna Szopińska</a:t>
                </a: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43000" y="4322662"/>
              <a:ext cx="2824867" cy="651845"/>
              <a:chOff x="0" y="0"/>
              <a:chExt cx="784685" cy="181068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784685" cy="18106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8106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81068"/>
                    </a:lnTo>
                    <a:lnTo>
                      <a:pt x="0" y="18106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28575"/>
                <a:ext cx="784685" cy="2096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2917177" y="5015746"/>
              <a:ext cx="8093903" cy="782855"/>
              <a:chOff x="0" y="0"/>
              <a:chExt cx="2248306" cy="217460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2248306" cy="21746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1746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17460"/>
                    </a:lnTo>
                    <a:lnTo>
                      <a:pt x="0" y="21746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19050"/>
                <a:ext cx="2248306" cy="2365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Artykuł umieszczony na stronie www Poradni, gazetka ścienna</a:t>
                </a:r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43000" y="5015746"/>
              <a:ext cx="2824867" cy="782855"/>
              <a:chOff x="0" y="0"/>
              <a:chExt cx="784685" cy="21746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784685" cy="21746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1746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17460"/>
                    </a:lnTo>
                    <a:lnTo>
                      <a:pt x="0" y="21746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28575"/>
                <a:ext cx="784685" cy="2460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</p:grpSp>
      <p:sp>
        <p:nvSpPr>
          <p:cNvPr id="54" name="Freeform 54"/>
          <p:cNvSpPr/>
          <p:nvPr/>
        </p:nvSpPr>
        <p:spPr>
          <a:xfrm>
            <a:off x="7255347" y="139852"/>
            <a:ext cx="1952946" cy="1562357"/>
          </a:xfrm>
          <a:custGeom>
            <a:avLst/>
            <a:gdLst/>
            <a:ahLst/>
            <a:cxnLst/>
            <a:rect l="l" t="t" r="r" b="b"/>
            <a:pathLst>
              <a:path w="1952946" h="1562357">
                <a:moveTo>
                  <a:pt x="0" y="0"/>
                </a:moveTo>
                <a:lnTo>
                  <a:pt x="1952946" y="0"/>
                </a:lnTo>
                <a:lnTo>
                  <a:pt x="1952946" y="1562357"/>
                </a:lnTo>
                <a:lnTo>
                  <a:pt x="0" y="1562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5" name="TextBox 55"/>
          <p:cNvSpPr txBox="1"/>
          <p:nvPr/>
        </p:nvSpPr>
        <p:spPr>
          <a:xfrm>
            <a:off x="731520" y="497168"/>
            <a:ext cx="7883712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MIĘDZYNARODOWY DZIEŃ </a:t>
            </a:r>
          </a:p>
          <a:p>
            <a:pPr algn="l">
              <a:lnSpc>
                <a:spcPts val="2880"/>
              </a:lnSpc>
            </a:pPr>
            <a:r>
              <a:rPr lang="en-US" sz="24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OSÓB Z NIEPEŁNOSPRAWNOŚCIAMI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296170" y="6798978"/>
            <a:ext cx="38123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40.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00416"/>
            <a:ext cx="9753600" cy="1114364"/>
            <a:chOff x="0" y="0"/>
            <a:chExt cx="3612444" cy="4127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1979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1740037"/>
            <a:ext cx="9753600" cy="1114364"/>
            <a:chOff x="0" y="0"/>
            <a:chExt cx="3612444" cy="4127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31520" y="1918384"/>
            <a:ext cx="8290560" cy="4665296"/>
            <a:chOff x="0" y="0"/>
            <a:chExt cx="11054080" cy="6220394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1054080" cy="6220394"/>
              <a:chOff x="0" y="0"/>
              <a:chExt cx="3070578" cy="172788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070578" cy="1727887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727887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727887"/>
                    </a:lnTo>
                    <a:lnTo>
                      <a:pt x="0" y="1727887"/>
                    </a:lnTo>
                    <a:close/>
                  </a:path>
                </a:pathLst>
              </a:custGeom>
              <a:solidFill>
                <a:srgbClr val="4968D0">
                  <a:alpha val="34902"/>
                </a:srgbClr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3070578" cy="17564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917177" y="36682"/>
              <a:ext cx="8093903" cy="706227"/>
              <a:chOff x="0" y="0"/>
              <a:chExt cx="2248306" cy="19617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248306" cy="196174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6174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6174"/>
                    </a:lnTo>
                    <a:lnTo>
                      <a:pt x="0" y="19617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2248306" cy="2152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Żabnie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3000" y="36682"/>
              <a:ext cx="2824867" cy="706227"/>
              <a:chOff x="0" y="0"/>
              <a:chExt cx="784685" cy="19617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784685" cy="196174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6174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6174"/>
                    </a:lnTo>
                    <a:lnTo>
                      <a:pt x="0" y="19617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784685" cy="2247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917177" y="774008"/>
              <a:ext cx="8093903" cy="711810"/>
              <a:chOff x="0" y="0"/>
              <a:chExt cx="2248306" cy="19772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248306" cy="19772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772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7725"/>
                    </a:lnTo>
                    <a:lnTo>
                      <a:pt x="0" y="19772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19050"/>
                <a:ext cx="2248306" cy="216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,,Międzynarodowy Dzień Praw Dziecka”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3000" y="774008"/>
              <a:ext cx="2824867" cy="711810"/>
              <a:chOff x="0" y="0"/>
              <a:chExt cx="784685" cy="19772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784685" cy="19772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772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7725"/>
                    </a:lnTo>
                    <a:lnTo>
                      <a:pt x="0" y="19772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784685" cy="226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2917177" y="1526970"/>
              <a:ext cx="8093903" cy="1255573"/>
              <a:chOff x="0" y="0"/>
              <a:chExt cx="2248306" cy="34877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248306" cy="34877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34877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348770"/>
                    </a:lnTo>
                    <a:lnTo>
                      <a:pt x="0" y="34877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19050"/>
                <a:ext cx="2248306" cy="367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Propagowanie wiedzy dotyczącej praw dziecka.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43000" y="1524366"/>
              <a:ext cx="2824867" cy="1268343"/>
              <a:chOff x="0" y="0"/>
              <a:chExt cx="784685" cy="352318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784685" cy="35231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35231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352317"/>
                    </a:lnTo>
                    <a:lnTo>
                      <a:pt x="0" y="35231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784685" cy="3808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2917177" y="2818109"/>
              <a:ext cx="8093903" cy="761264"/>
              <a:chOff x="0" y="0"/>
              <a:chExt cx="2248306" cy="211462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248306" cy="211462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11462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11462"/>
                    </a:lnTo>
                    <a:lnTo>
                      <a:pt x="0" y="21146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19050"/>
                <a:ext cx="2248306" cy="2305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Rodzice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3000" y="2818109"/>
              <a:ext cx="2824867" cy="761264"/>
              <a:chOff x="0" y="0"/>
              <a:chExt cx="784685" cy="211462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784685" cy="211462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11462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11462"/>
                    </a:lnTo>
                    <a:lnTo>
                      <a:pt x="0" y="21146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784685" cy="240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2917177" y="3617472"/>
              <a:ext cx="8093903" cy="598680"/>
              <a:chOff x="0" y="0"/>
              <a:chExt cx="2248306" cy="1663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248306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630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19050"/>
                <a:ext cx="2248306" cy="185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20.11.2023 r.</a:t>
                </a: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43000" y="3617472"/>
              <a:ext cx="2824867" cy="598680"/>
              <a:chOff x="0" y="0"/>
              <a:chExt cx="784685" cy="1663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784685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630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28575"/>
                <a:ext cx="784685" cy="194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2917177" y="4989125"/>
              <a:ext cx="8093903" cy="580633"/>
              <a:chOff x="0" y="0"/>
              <a:chExt cx="2248306" cy="161287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248306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128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19050"/>
                <a:ext cx="2248306" cy="1803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Natalia Lech</a:t>
                </a: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43000" y="4989125"/>
              <a:ext cx="2824867" cy="580633"/>
              <a:chOff x="0" y="0"/>
              <a:chExt cx="784685" cy="161287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784685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128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28575"/>
                <a:ext cx="784685" cy="1898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2917177" y="5606493"/>
              <a:ext cx="8093903" cy="580633"/>
              <a:chOff x="0" y="0"/>
              <a:chExt cx="2248306" cy="161287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2248306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128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19050"/>
                <a:ext cx="2248306" cy="1803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Gazetka ścienna, materiały na stronie internetowej</a:t>
                </a:r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43000" y="5606493"/>
              <a:ext cx="2824867" cy="580633"/>
              <a:chOff x="0" y="0"/>
              <a:chExt cx="784685" cy="161287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784685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128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28575"/>
                <a:ext cx="784685" cy="1898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2917177" y="4254252"/>
              <a:ext cx="8093903" cy="696773"/>
              <a:chOff x="0" y="0"/>
              <a:chExt cx="2248306" cy="193548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19050"/>
                <a:ext cx="2248306" cy="2125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PPPP w Tarnowie Filia w Żabnie, strona www</a:t>
                </a:r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43000" y="4254252"/>
              <a:ext cx="2824867" cy="696773"/>
              <a:chOff x="0" y="0"/>
              <a:chExt cx="784685" cy="193548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784685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354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0" y="-28575"/>
                <a:ext cx="784685" cy="222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Miejsce</a:t>
                </a:r>
              </a:p>
            </p:txBody>
          </p:sp>
        </p:grpSp>
      </p:grpSp>
      <p:sp>
        <p:nvSpPr>
          <p:cNvPr id="60" name="Freeform 60"/>
          <p:cNvSpPr/>
          <p:nvPr/>
        </p:nvSpPr>
        <p:spPr>
          <a:xfrm>
            <a:off x="6412886" y="85820"/>
            <a:ext cx="2765329" cy="1543556"/>
          </a:xfrm>
          <a:custGeom>
            <a:avLst/>
            <a:gdLst/>
            <a:ahLst/>
            <a:cxnLst/>
            <a:rect l="l" t="t" r="r" b="b"/>
            <a:pathLst>
              <a:path w="2765329" h="1543556">
                <a:moveTo>
                  <a:pt x="0" y="0"/>
                </a:moveTo>
                <a:lnTo>
                  <a:pt x="2765329" y="0"/>
                </a:lnTo>
                <a:lnTo>
                  <a:pt x="2765329" y="1543556"/>
                </a:lnTo>
                <a:lnTo>
                  <a:pt x="0" y="15435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1" name="TextBox 61"/>
          <p:cNvSpPr txBox="1"/>
          <p:nvPr/>
        </p:nvSpPr>
        <p:spPr>
          <a:xfrm>
            <a:off x="731520" y="352773"/>
            <a:ext cx="6747968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2"/>
              </a:lnSpc>
            </a:pPr>
            <a:r>
              <a:rPr lang="en-US" sz="3535" b="1" spc="3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MIĘDZYNARODOWY </a:t>
            </a:r>
          </a:p>
          <a:p>
            <a:pPr algn="l">
              <a:lnSpc>
                <a:spcPts val="3762"/>
              </a:lnSpc>
            </a:pPr>
            <a:r>
              <a:rPr lang="en-US" sz="3135" b="1" spc="3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DZIEŃ PRAW DZIECKA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9328317" y="6798978"/>
            <a:ext cx="34908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41.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83000"/>
            <a:ext cx="9753600" cy="1213477"/>
            <a:chOff x="0" y="0"/>
            <a:chExt cx="3612444" cy="4494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449436"/>
            </a:xfrm>
            <a:custGeom>
              <a:avLst/>
              <a:gdLst/>
              <a:ahLst/>
              <a:cxnLst/>
              <a:rect l="l" t="t" r="r" b="b"/>
              <a:pathLst>
                <a:path w="3612445" h="449436">
                  <a:moveTo>
                    <a:pt x="0" y="0"/>
                  </a:moveTo>
                  <a:lnTo>
                    <a:pt x="3612445" y="0"/>
                  </a:lnTo>
                  <a:lnTo>
                    <a:pt x="3612445" y="449436"/>
                  </a:lnTo>
                  <a:lnTo>
                    <a:pt x="0" y="449436"/>
                  </a:lnTo>
                  <a:close/>
                </a:path>
              </a:pathLst>
            </a:custGeom>
            <a:solidFill>
              <a:srgbClr val="1979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4780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31520" y="2266298"/>
            <a:ext cx="8290560" cy="4272883"/>
            <a:chOff x="0" y="0"/>
            <a:chExt cx="3070578" cy="15825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70578" cy="1582549"/>
            </a:xfrm>
            <a:custGeom>
              <a:avLst/>
              <a:gdLst/>
              <a:ahLst/>
              <a:cxnLst/>
              <a:rect l="l" t="t" r="r" b="b"/>
              <a:pathLst>
                <a:path w="3070578" h="1582549">
                  <a:moveTo>
                    <a:pt x="0" y="0"/>
                  </a:moveTo>
                  <a:lnTo>
                    <a:pt x="3070578" y="0"/>
                  </a:lnTo>
                  <a:lnTo>
                    <a:pt x="3070578" y="1582549"/>
                  </a:lnTo>
                  <a:lnTo>
                    <a:pt x="0" y="1582549"/>
                  </a:lnTo>
                  <a:close/>
                </a:path>
              </a:pathLst>
            </a:custGeom>
            <a:solidFill>
              <a:srgbClr val="4968D0">
                <a:alpha val="34902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070578" cy="1611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919403" y="2303517"/>
            <a:ext cx="6070427" cy="615877"/>
            <a:chOff x="0" y="0"/>
            <a:chExt cx="2248306" cy="2281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48306" cy="228103"/>
            </a:xfrm>
            <a:custGeom>
              <a:avLst/>
              <a:gdLst/>
              <a:ahLst/>
              <a:cxnLst/>
              <a:rect l="l" t="t" r="r" b="b"/>
              <a:pathLst>
                <a:path w="2248306" h="228103">
                  <a:moveTo>
                    <a:pt x="0" y="0"/>
                  </a:moveTo>
                  <a:lnTo>
                    <a:pt x="2248306" y="0"/>
                  </a:lnTo>
                  <a:lnTo>
                    <a:pt x="2248306" y="228103"/>
                  </a:lnTo>
                  <a:lnTo>
                    <a:pt x="0" y="228103"/>
                  </a:lnTo>
                  <a:close/>
                </a:path>
              </a:pathLst>
            </a:custGeom>
            <a:solidFill>
              <a:srgbClr val="F5FB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2248306" cy="247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80"/>
                </a:lnSpc>
              </a:pPr>
              <a:r>
                <a:rPr lang="en-US" sz="1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Powiatowa Poradnia Psychologiczno-Pedagogiczna w Tarnowie</a:t>
              </a:r>
            </a:p>
            <a:p>
              <a:pPr algn="l">
                <a:lnSpc>
                  <a:spcPts val="1680"/>
                </a:lnSpc>
              </a:pPr>
              <a:r>
                <a:rPr lang="en-US" sz="1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Filia w Wojniczu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63770" y="2303517"/>
            <a:ext cx="2118650" cy="615877"/>
            <a:chOff x="0" y="0"/>
            <a:chExt cx="784685" cy="22810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84685" cy="228103"/>
            </a:xfrm>
            <a:custGeom>
              <a:avLst/>
              <a:gdLst/>
              <a:ahLst/>
              <a:cxnLst/>
              <a:rect l="l" t="t" r="r" b="b"/>
              <a:pathLst>
                <a:path w="784685" h="228103">
                  <a:moveTo>
                    <a:pt x="0" y="0"/>
                  </a:moveTo>
                  <a:lnTo>
                    <a:pt x="784685" y="0"/>
                  </a:lnTo>
                  <a:lnTo>
                    <a:pt x="784685" y="228103"/>
                  </a:lnTo>
                  <a:lnTo>
                    <a:pt x="0" y="228103"/>
                  </a:lnTo>
                  <a:close/>
                </a:path>
              </a:pathLst>
            </a:custGeom>
            <a:solidFill>
              <a:srgbClr val="F5FB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784685" cy="256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Organizator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919403" y="2957494"/>
            <a:ext cx="6070427" cy="606352"/>
            <a:chOff x="0" y="0"/>
            <a:chExt cx="2248306" cy="2245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48306" cy="224575"/>
            </a:xfrm>
            <a:custGeom>
              <a:avLst/>
              <a:gdLst/>
              <a:ahLst/>
              <a:cxnLst/>
              <a:rect l="l" t="t" r="r" b="b"/>
              <a:pathLst>
                <a:path w="2248306" h="224575">
                  <a:moveTo>
                    <a:pt x="0" y="0"/>
                  </a:moveTo>
                  <a:lnTo>
                    <a:pt x="2248306" y="0"/>
                  </a:lnTo>
                  <a:lnTo>
                    <a:pt x="2248306" y="224575"/>
                  </a:lnTo>
                  <a:lnTo>
                    <a:pt x="0" y="224575"/>
                  </a:lnTo>
                  <a:close/>
                </a:path>
              </a:pathLst>
            </a:custGeom>
            <a:solidFill>
              <a:srgbClr val="F5FB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2248306" cy="243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80"/>
                </a:lnSpc>
              </a:pPr>
              <a:r>
                <a:rPr lang="en-US" sz="12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,,Ogólnopolski Dzień Walki z Depresją”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63770" y="2957494"/>
            <a:ext cx="2118650" cy="606352"/>
            <a:chOff x="0" y="0"/>
            <a:chExt cx="784685" cy="2245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84685" cy="224575"/>
            </a:xfrm>
            <a:custGeom>
              <a:avLst/>
              <a:gdLst/>
              <a:ahLst/>
              <a:cxnLst/>
              <a:rect l="l" t="t" r="r" b="b"/>
              <a:pathLst>
                <a:path w="784685" h="224575">
                  <a:moveTo>
                    <a:pt x="0" y="0"/>
                  </a:moveTo>
                  <a:lnTo>
                    <a:pt x="784685" y="0"/>
                  </a:lnTo>
                  <a:lnTo>
                    <a:pt x="784685" y="224575"/>
                  </a:lnTo>
                  <a:lnTo>
                    <a:pt x="0" y="224575"/>
                  </a:lnTo>
                  <a:close/>
                </a:path>
              </a:pathLst>
            </a:custGeom>
            <a:solidFill>
              <a:srgbClr val="F5FB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784685" cy="253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Tytuł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919403" y="3601946"/>
            <a:ext cx="6070427" cy="732130"/>
            <a:chOff x="0" y="0"/>
            <a:chExt cx="2248306" cy="27115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248306" cy="271159"/>
            </a:xfrm>
            <a:custGeom>
              <a:avLst/>
              <a:gdLst/>
              <a:ahLst/>
              <a:cxnLst/>
              <a:rect l="l" t="t" r="r" b="b"/>
              <a:pathLst>
                <a:path w="2248306" h="271159">
                  <a:moveTo>
                    <a:pt x="0" y="0"/>
                  </a:moveTo>
                  <a:lnTo>
                    <a:pt x="2248306" y="0"/>
                  </a:lnTo>
                  <a:lnTo>
                    <a:pt x="2248306" y="271159"/>
                  </a:lnTo>
                  <a:lnTo>
                    <a:pt x="0" y="271159"/>
                  </a:lnTo>
                  <a:close/>
                </a:path>
              </a:pathLst>
            </a:custGeom>
            <a:solidFill>
              <a:srgbClr val="F5FB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2248306" cy="2902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80"/>
                </a:lnSpc>
              </a:pPr>
              <a:r>
                <a:rPr lang="en-US" sz="1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Promowanie wiedzy na temat depresji. Czym jest, jakie ma objawy, jak wygląda leczenie oraz jak można okazać wsparcie osobom, które na nią chorują.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63770" y="3601946"/>
            <a:ext cx="2118650" cy="732130"/>
            <a:chOff x="0" y="0"/>
            <a:chExt cx="784685" cy="2711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84685" cy="271159"/>
            </a:xfrm>
            <a:custGeom>
              <a:avLst/>
              <a:gdLst/>
              <a:ahLst/>
              <a:cxnLst/>
              <a:rect l="l" t="t" r="r" b="b"/>
              <a:pathLst>
                <a:path w="784685" h="271159">
                  <a:moveTo>
                    <a:pt x="0" y="0"/>
                  </a:moveTo>
                  <a:lnTo>
                    <a:pt x="784685" y="0"/>
                  </a:lnTo>
                  <a:lnTo>
                    <a:pt x="784685" y="271159"/>
                  </a:lnTo>
                  <a:lnTo>
                    <a:pt x="0" y="271159"/>
                  </a:lnTo>
                  <a:close/>
                </a:path>
              </a:pathLst>
            </a:custGeom>
            <a:solidFill>
              <a:srgbClr val="F5FB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784685" cy="2997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Cel: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919403" y="4372176"/>
            <a:ext cx="6070427" cy="602222"/>
            <a:chOff x="0" y="0"/>
            <a:chExt cx="2248306" cy="22304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248306" cy="223045"/>
            </a:xfrm>
            <a:custGeom>
              <a:avLst/>
              <a:gdLst/>
              <a:ahLst/>
              <a:cxnLst/>
              <a:rect l="l" t="t" r="r" b="b"/>
              <a:pathLst>
                <a:path w="2248306" h="223045">
                  <a:moveTo>
                    <a:pt x="0" y="0"/>
                  </a:moveTo>
                  <a:lnTo>
                    <a:pt x="2248306" y="0"/>
                  </a:lnTo>
                  <a:lnTo>
                    <a:pt x="2248306" y="223045"/>
                  </a:lnTo>
                  <a:lnTo>
                    <a:pt x="0" y="223045"/>
                  </a:lnTo>
                  <a:close/>
                </a:path>
              </a:pathLst>
            </a:custGeom>
            <a:solidFill>
              <a:srgbClr val="F5FB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19050"/>
              <a:ext cx="2248306" cy="242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80"/>
                </a:lnSpc>
              </a:pPr>
              <a:r>
                <a:rPr lang="en-US" sz="1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Nauczyciele, rodzice, uczniowie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63770" y="4372176"/>
            <a:ext cx="2118650" cy="602222"/>
            <a:chOff x="0" y="0"/>
            <a:chExt cx="784685" cy="22304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784685" cy="223045"/>
            </a:xfrm>
            <a:custGeom>
              <a:avLst/>
              <a:gdLst/>
              <a:ahLst/>
              <a:cxnLst/>
              <a:rect l="l" t="t" r="r" b="b"/>
              <a:pathLst>
                <a:path w="784685" h="223045">
                  <a:moveTo>
                    <a:pt x="0" y="0"/>
                  </a:moveTo>
                  <a:lnTo>
                    <a:pt x="784685" y="0"/>
                  </a:lnTo>
                  <a:lnTo>
                    <a:pt x="784685" y="223045"/>
                  </a:lnTo>
                  <a:lnTo>
                    <a:pt x="0" y="223045"/>
                  </a:lnTo>
                  <a:close/>
                </a:path>
              </a:pathLst>
            </a:custGeom>
            <a:solidFill>
              <a:srgbClr val="F5FB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784685" cy="251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Adresaci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919403" y="5012498"/>
            <a:ext cx="6070427" cy="449010"/>
            <a:chOff x="0" y="0"/>
            <a:chExt cx="2248306" cy="1663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248306" cy="166300"/>
            </a:xfrm>
            <a:custGeom>
              <a:avLst/>
              <a:gdLst/>
              <a:ahLst/>
              <a:cxnLst/>
              <a:rect l="l" t="t" r="r" b="b"/>
              <a:pathLst>
                <a:path w="2248306" h="166300">
                  <a:moveTo>
                    <a:pt x="0" y="0"/>
                  </a:moveTo>
                  <a:lnTo>
                    <a:pt x="2248306" y="0"/>
                  </a:lnTo>
                  <a:lnTo>
                    <a:pt x="2248306" y="166300"/>
                  </a:lnTo>
                  <a:lnTo>
                    <a:pt x="0" y="166300"/>
                  </a:lnTo>
                  <a:close/>
                </a:path>
              </a:pathLst>
            </a:custGeom>
            <a:solidFill>
              <a:srgbClr val="F5FBFF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19050"/>
              <a:ext cx="2248306" cy="185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80"/>
                </a:lnSpc>
              </a:pPr>
              <a:r>
                <a:rPr lang="en-US" sz="1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23.02.2024 r.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763770" y="5012498"/>
            <a:ext cx="2118650" cy="449010"/>
            <a:chOff x="0" y="0"/>
            <a:chExt cx="784685" cy="1663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784685" cy="166300"/>
            </a:xfrm>
            <a:custGeom>
              <a:avLst/>
              <a:gdLst/>
              <a:ahLst/>
              <a:cxnLst/>
              <a:rect l="l" t="t" r="r" b="b"/>
              <a:pathLst>
                <a:path w="784685" h="166300">
                  <a:moveTo>
                    <a:pt x="0" y="0"/>
                  </a:moveTo>
                  <a:lnTo>
                    <a:pt x="784685" y="0"/>
                  </a:lnTo>
                  <a:lnTo>
                    <a:pt x="784685" y="166300"/>
                  </a:lnTo>
                  <a:lnTo>
                    <a:pt x="0" y="166300"/>
                  </a:lnTo>
                  <a:close/>
                </a:path>
              </a:pathLst>
            </a:custGeom>
            <a:solidFill>
              <a:srgbClr val="F5FBFF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784685" cy="194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Termin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2919403" y="5499607"/>
            <a:ext cx="6070427" cy="488884"/>
            <a:chOff x="0" y="0"/>
            <a:chExt cx="2248306" cy="181068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248306" cy="181068"/>
            </a:xfrm>
            <a:custGeom>
              <a:avLst/>
              <a:gdLst/>
              <a:ahLst/>
              <a:cxnLst/>
              <a:rect l="l" t="t" r="r" b="b"/>
              <a:pathLst>
                <a:path w="2248306" h="181068">
                  <a:moveTo>
                    <a:pt x="0" y="0"/>
                  </a:moveTo>
                  <a:lnTo>
                    <a:pt x="2248306" y="0"/>
                  </a:lnTo>
                  <a:lnTo>
                    <a:pt x="2248306" y="181068"/>
                  </a:lnTo>
                  <a:lnTo>
                    <a:pt x="0" y="181068"/>
                  </a:lnTo>
                  <a:close/>
                </a:path>
              </a:pathLst>
            </a:custGeom>
            <a:solidFill>
              <a:srgbClr val="F5FBFF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19050"/>
              <a:ext cx="2248306" cy="2001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80"/>
                </a:lnSpc>
              </a:pPr>
              <a:r>
                <a:rPr lang="en-US" sz="1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mgr Marzena Szczebak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763770" y="5499607"/>
            <a:ext cx="2118650" cy="488884"/>
            <a:chOff x="0" y="0"/>
            <a:chExt cx="784685" cy="181068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784685" cy="181068"/>
            </a:xfrm>
            <a:custGeom>
              <a:avLst/>
              <a:gdLst/>
              <a:ahLst/>
              <a:cxnLst/>
              <a:rect l="l" t="t" r="r" b="b"/>
              <a:pathLst>
                <a:path w="784685" h="181068">
                  <a:moveTo>
                    <a:pt x="0" y="0"/>
                  </a:moveTo>
                  <a:lnTo>
                    <a:pt x="784685" y="0"/>
                  </a:lnTo>
                  <a:lnTo>
                    <a:pt x="784685" y="181068"/>
                  </a:lnTo>
                  <a:lnTo>
                    <a:pt x="0" y="181068"/>
                  </a:lnTo>
                  <a:close/>
                </a:path>
              </a:pathLst>
            </a:custGeom>
            <a:solidFill>
              <a:srgbClr val="F5FBFF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784685" cy="209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Prowadzący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2919403" y="6019421"/>
            <a:ext cx="6070427" cy="488884"/>
            <a:chOff x="0" y="0"/>
            <a:chExt cx="2248306" cy="181068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2248306" cy="181068"/>
            </a:xfrm>
            <a:custGeom>
              <a:avLst/>
              <a:gdLst/>
              <a:ahLst/>
              <a:cxnLst/>
              <a:rect l="l" t="t" r="r" b="b"/>
              <a:pathLst>
                <a:path w="2248306" h="181068">
                  <a:moveTo>
                    <a:pt x="0" y="0"/>
                  </a:moveTo>
                  <a:lnTo>
                    <a:pt x="2248306" y="0"/>
                  </a:lnTo>
                  <a:lnTo>
                    <a:pt x="2248306" y="181068"/>
                  </a:lnTo>
                  <a:lnTo>
                    <a:pt x="0" y="181068"/>
                  </a:lnTo>
                  <a:close/>
                </a:path>
              </a:pathLst>
            </a:custGeom>
            <a:solidFill>
              <a:srgbClr val="F5FBFF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0" y="-19050"/>
              <a:ext cx="2248306" cy="2001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80"/>
                </a:lnSpc>
              </a:pPr>
              <a:r>
                <a:rPr lang="en-US" sz="1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Grafika na stronie poradni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763770" y="6019421"/>
            <a:ext cx="2118650" cy="488884"/>
            <a:chOff x="0" y="0"/>
            <a:chExt cx="784685" cy="181068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784685" cy="181068"/>
            </a:xfrm>
            <a:custGeom>
              <a:avLst/>
              <a:gdLst/>
              <a:ahLst/>
              <a:cxnLst/>
              <a:rect l="l" t="t" r="r" b="b"/>
              <a:pathLst>
                <a:path w="784685" h="181068">
                  <a:moveTo>
                    <a:pt x="0" y="0"/>
                  </a:moveTo>
                  <a:lnTo>
                    <a:pt x="784685" y="0"/>
                  </a:lnTo>
                  <a:lnTo>
                    <a:pt x="784685" y="181068"/>
                  </a:lnTo>
                  <a:lnTo>
                    <a:pt x="0" y="181068"/>
                  </a:lnTo>
                  <a:close/>
                </a:path>
              </a:pathLst>
            </a:custGeom>
            <a:solidFill>
              <a:srgbClr val="F5FBFF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0" y="-28575"/>
              <a:ext cx="784685" cy="209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Forma</a:t>
              </a:r>
            </a:p>
          </p:txBody>
        </p:sp>
      </p:grpSp>
      <p:sp>
        <p:nvSpPr>
          <p:cNvPr id="50" name="Freeform 50"/>
          <p:cNvSpPr/>
          <p:nvPr/>
        </p:nvSpPr>
        <p:spPr>
          <a:xfrm flipH="1">
            <a:off x="731520" y="393235"/>
            <a:ext cx="1895302" cy="1492120"/>
          </a:xfrm>
          <a:custGeom>
            <a:avLst/>
            <a:gdLst/>
            <a:ahLst/>
            <a:cxnLst/>
            <a:rect l="l" t="t" r="r" b="b"/>
            <a:pathLst>
              <a:path w="1895302" h="1492120">
                <a:moveTo>
                  <a:pt x="1895302" y="0"/>
                </a:moveTo>
                <a:lnTo>
                  <a:pt x="0" y="0"/>
                </a:lnTo>
                <a:lnTo>
                  <a:pt x="0" y="1492119"/>
                </a:lnTo>
                <a:lnTo>
                  <a:pt x="1895302" y="1492119"/>
                </a:lnTo>
                <a:lnTo>
                  <a:pt x="189530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2950117" y="537288"/>
            <a:ext cx="6071963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9"/>
              </a:lnSpc>
            </a:pPr>
            <a:r>
              <a:rPr lang="en-US" sz="35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OGÓLNOPOLSKI DZIEŃ</a:t>
            </a:r>
          </a:p>
          <a:p>
            <a:pPr algn="l">
              <a:lnSpc>
                <a:spcPts val="4439"/>
              </a:lnSpc>
            </a:pPr>
            <a:r>
              <a:rPr lang="en-US" sz="36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WALKI Z DEPRESJĄ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306231" y="6798978"/>
            <a:ext cx="308015" cy="281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42.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3849"/>
            <a:ext cx="9753600" cy="1114364"/>
            <a:chOff x="0" y="0"/>
            <a:chExt cx="3612444" cy="4127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1979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777996" y="80470"/>
            <a:ext cx="3244084" cy="2323944"/>
          </a:xfrm>
          <a:custGeom>
            <a:avLst/>
            <a:gdLst/>
            <a:ahLst/>
            <a:cxnLst/>
            <a:rect l="l" t="t" r="r" b="b"/>
            <a:pathLst>
              <a:path w="3244084" h="2323944">
                <a:moveTo>
                  <a:pt x="0" y="0"/>
                </a:moveTo>
                <a:lnTo>
                  <a:pt x="3244084" y="0"/>
                </a:lnTo>
                <a:lnTo>
                  <a:pt x="3244084" y="2323943"/>
                </a:lnTo>
                <a:lnTo>
                  <a:pt x="0" y="23239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1478213"/>
            <a:ext cx="9753600" cy="1114364"/>
            <a:chOff x="0" y="0"/>
            <a:chExt cx="3612444" cy="4127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31520" y="420968"/>
            <a:ext cx="7146969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3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EUROPEJSKI DZIEŃ </a:t>
            </a:r>
          </a:p>
          <a:p>
            <a:pPr algn="l">
              <a:lnSpc>
                <a:spcPts val="3840"/>
              </a:lnSpc>
            </a:pPr>
            <a:r>
              <a:rPr lang="en-US" sz="3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LOGOPEDY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31520" y="1875964"/>
            <a:ext cx="8290560" cy="4707716"/>
            <a:chOff x="0" y="0"/>
            <a:chExt cx="11054080" cy="6276954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1054080" cy="6276954"/>
              <a:chOff x="0" y="0"/>
              <a:chExt cx="3070578" cy="174359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0578" cy="1743598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743598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743598"/>
                    </a:lnTo>
                    <a:lnTo>
                      <a:pt x="0" y="1743598"/>
                    </a:lnTo>
                    <a:close/>
                  </a:path>
                </a:pathLst>
              </a:custGeom>
              <a:solidFill>
                <a:srgbClr val="4968D0">
                  <a:alpha val="34902"/>
                </a:srgbClr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3070578" cy="17721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2917177" y="36682"/>
              <a:ext cx="8093903" cy="821169"/>
              <a:chOff x="0" y="0"/>
              <a:chExt cx="2248306" cy="22810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248306" cy="228103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28103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28103"/>
                    </a:lnTo>
                    <a:lnTo>
                      <a:pt x="0" y="22810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19050"/>
                <a:ext cx="2248306" cy="2471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 (w ramach WDN logopedów), Filia w Tuchowie, Filia w Wojniczu, Filia w Żabnie</a:t>
                </a: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43000" y="36682"/>
              <a:ext cx="2824867" cy="821169"/>
              <a:chOff x="0" y="0"/>
              <a:chExt cx="784685" cy="22810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784685" cy="228103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28103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28103"/>
                    </a:lnTo>
                    <a:lnTo>
                      <a:pt x="0" y="22810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784685" cy="256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2917177" y="908651"/>
              <a:ext cx="8093903" cy="808469"/>
              <a:chOff x="0" y="0"/>
              <a:chExt cx="2248306" cy="22457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248306" cy="22457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2457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24575"/>
                    </a:lnTo>
                    <a:lnTo>
                      <a:pt x="0" y="22457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19050"/>
                <a:ext cx="2248306" cy="2436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,,Europejski Dzień Logopedy”</a:t>
                </a: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43000" y="908651"/>
              <a:ext cx="2824867" cy="808469"/>
              <a:chOff x="0" y="0"/>
              <a:chExt cx="784685" cy="224575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784685" cy="22457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2457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24575"/>
                    </a:lnTo>
                    <a:lnTo>
                      <a:pt x="0" y="22457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28575"/>
                <a:ext cx="784685" cy="2531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2917177" y="1770525"/>
              <a:ext cx="8093903" cy="873061"/>
              <a:chOff x="0" y="0"/>
              <a:chExt cx="2248306" cy="242517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248306" cy="24251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4251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42517"/>
                    </a:lnTo>
                    <a:lnTo>
                      <a:pt x="0" y="24251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19050"/>
                <a:ext cx="2248306" cy="261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Rozpowszechnianie wiedzy logopedycznej, podkreślenie znaczenia logopedii dla rozwoju mowy i komunikacji.</a:t>
                </a:r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43000" y="1767921"/>
              <a:ext cx="2824867" cy="873061"/>
              <a:chOff x="0" y="0"/>
              <a:chExt cx="784685" cy="242517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784685" cy="24251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4251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42517"/>
                    </a:lnTo>
                    <a:lnTo>
                      <a:pt x="0" y="24251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28575"/>
                <a:ext cx="784685" cy="2710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2917177" y="2694386"/>
              <a:ext cx="8093903" cy="802963"/>
              <a:chOff x="0" y="0"/>
              <a:chExt cx="2248306" cy="223045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2248306" cy="22304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2304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23045"/>
                    </a:lnTo>
                    <a:lnTo>
                      <a:pt x="0" y="2230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19050"/>
                <a:ext cx="2248306" cy="2420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Rodzice</a:t>
                </a: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3000" y="2694386"/>
              <a:ext cx="2824867" cy="802963"/>
              <a:chOff x="0" y="0"/>
              <a:chExt cx="784685" cy="223045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784685" cy="22304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2304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23045"/>
                    </a:lnTo>
                    <a:lnTo>
                      <a:pt x="0" y="2230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28575"/>
                <a:ext cx="784685" cy="2516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2917177" y="3548148"/>
              <a:ext cx="8093903" cy="598680"/>
              <a:chOff x="0" y="0"/>
              <a:chExt cx="2248306" cy="1663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2248306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630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-19050"/>
                <a:ext cx="2248306" cy="185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06.03.2024 r.</a:t>
                </a:r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43000" y="3548148"/>
              <a:ext cx="2824867" cy="598680"/>
              <a:chOff x="0" y="0"/>
              <a:chExt cx="784685" cy="1663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784685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630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28575"/>
                <a:ext cx="784685" cy="194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2917177" y="4900273"/>
              <a:ext cx="8093903" cy="651845"/>
              <a:chOff x="0" y="0"/>
              <a:chExt cx="2248306" cy="18106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2248306" cy="18106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8106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81068"/>
                    </a:lnTo>
                    <a:lnTo>
                      <a:pt x="0" y="18106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0" y="-19050"/>
                <a:ext cx="2248306" cy="2001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Logopedzi pracujący w PPPP oraz w Filiach</a:t>
                </a:r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43000" y="4900273"/>
              <a:ext cx="2824867" cy="651845"/>
              <a:chOff x="0" y="0"/>
              <a:chExt cx="784685" cy="181068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784685" cy="18106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8106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81068"/>
                    </a:lnTo>
                    <a:lnTo>
                      <a:pt x="0" y="18106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9" name="TextBox 49"/>
              <p:cNvSpPr txBox="1"/>
              <p:nvPr/>
            </p:nvSpPr>
            <p:spPr>
              <a:xfrm>
                <a:off x="0" y="-28575"/>
                <a:ext cx="784685" cy="2096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2917177" y="5593357"/>
              <a:ext cx="8093903" cy="651845"/>
              <a:chOff x="0" y="0"/>
              <a:chExt cx="2248306" cy="181068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2248306" cy="18106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8106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81068"/>
                    </a:lnTo>
                    <a:lnTo>
                      <a:pt x="0" y="18106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2" name="TextBox 52"/>
              <p:cNvSpPr txBox="1"/>
              <p:nvPr/>
            </p:nvSpPr>
            <p:spPr>
              <a:xfrm>
                <a:off x="0" y="-19050"/>
                <a:ext cx="2248306" cy="2001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Konsultacje z rodzicami</a:t>
                </a:r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43000" y="5593357"/>
              <a:ext cx="2824867" cy="651845"/>
              <a:chOff x="0" y="0"/>
              <a:chExt cx="784685" cy="181068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784685" cy="18106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8106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81068"/>
                    </a:lnTo>
                    <a:lnTo>
                      <a:pt x="0" y="18106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5" name="TextBox 55"/>
              <p:cNvSpPr txBox="1"/>
              <p:nvPr/>
            </p:nvSpPr>
            <p:spPr>
              <a:xfrm>
                <a:off x="0" y="-28575"/>
                <a:ext cx="784685" cy="2096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2917177" y="4197628"/>
              <a:ext cx="8093903" cy="651845"/>
              <a:chOff x="0" y="0"/>
              <a:chExt cx="2248306" cy="181068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2248306" cy="18106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8106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81068"/>
                    </a:lnTo>
                    <a:lnTo>
                      <a:pt x="0" y="18106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8" name="TextBox 58"/>
              <p:cNvSpPr txBox="1"/>
              <p:nvPr/>
            </p:nvSpPr>
            <p:spPr>
              <a:xfrm>
                <a:off x="0" y="-19050"/>
                <a:ext cx="2248306" cy="2001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PPPP w Tarnowie Filia w Tuchowie, Filia w Wojniczu, Filia w Żabnie</a:t>
                </a:r>
              </a:p>
            </p:txBody>
          </p:sp>
        </p:grpSp>
        <p:grpSp>
          <p:nvGrpSpPr>
            <p:cNvPr id="59" name="Group 59"/>
            <p:cNvGrpSpPr/>
            <p:nvPr/>
          </p:nvGrpSpPr>
          <p:grpSpPr>
            <a:xfrm>
              <a:off x="43000" y="4197628"/>
              <a:ext cx="2824867" cy="651845"/>
              <a:chOff x="0" y="0"/>
              <a:chExt cx="784685" cy="181068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784685" cy="18106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8106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81068"/>
                    </a:lnTo>
                    <a:lnTo>
                      <a:pt x="0" y="18106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1" name="TextBox 61"/>
              <p:cNvSpPr txBox="1"/>
              <p:nvPr/>
            </p:nvSpPr>
            <p:spPr>
              <a:xfrm>
                <a:off x="0" y="-28575"/>
                <a:ext cx="784685" cy="2096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Miejsce</a:t>
                </a:r>
              </a:p>
            </p:txBody>
          </p:sp>
        </p:grpSp>
      </p:grpSp>
      <p:sp>
        <p:nvSpPr>
          <p:cNvPr id="62" name="TextBox 62"/>
          <p:cNvSpPr txBox="1"/>
          <p:nvPr/>
        </p:nvSpPr>
        <p:spPr>
          <a:xfrm>
            <a:off x="9306647" y="6798978"/>
            <a:ext cx="37075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43.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383602"/>
            <a:ext cx="9753601" cy="1217245"/>
            <a:chOff x="0" y="0"/>
            <a:chExt cx="3669402" cy="4508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69402" cy="450831"/>
            </a:xfrm>
            <a:custGeom>
              <a:avLst/>
              <a:gdLst/>
              <a:ahLst/>
              <a:cxnLst/>
              <a:rect l="l" t="t" r="r" b="b"/>
              <a:pathLst>
                <a:path w="3669402" h="450831">
                  <a:moveTo>
                    <a:pt x="0" y="0"/>
                  </a:moveTo>
                  <a:lnTo>
                    <a:pt x="3669402" y="0"/>
                  </a:lnTo>
                  <a:lnTo>
                    <a:pt x="3669402" y="450831"/>
                  </a:lnTo>
                  <a:lnTo>
                    <a:pt x="0" y="450831"/>
                  </a:lnTo>
                  <a:close/>
                </a:path>
              </a:pathLst>
            </a:custGeom>
            <a:solidFill>
              <a:srgbClr val="1979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69402" cy="4794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404800" y="205059"/>
            <a:ext cx="2617280" cy="2027202"/>
          </a:xfrm>
          <a:custGeom>
            <a:avLst/>
            <a:gdLst/>
            <a:ahLst/>
            <a:cxnLst/>
            <a:rect l="l" t="t" r="r" b="b"/>
            <a:pathLst>
              <a:path w="2617280" h="2027202">
                <a:moveTo>
                  <a:pt x="0" y="0"/>
                </a:moveTo>
                <a:lnTo>
                  <a:pt x="2617280" y="0"/>
                </a:lnTo>
                <a:lnTo>
                  <a:pt x="2617280" y="2027203"/>
                </a:lnTo>
                <a:lnTo>
                  <a:pt x="0" y="20272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1600847"/>
            <a:ext cx="9753600" cy="1217245"/>
            <a:chOff x="0" y="0"/>
            <a:chExt cx="3669402" cy="4508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69402" cy="450831"/>
            </a:xfrm>
            <a:custGeom>
              <a:avLst/>
              <a:gdLst/>
              <a:ahLst/>
              <a:cxnLst/>
              <a:rect l="l" t="t" r="r" b="b"/>
              <a:pathLst>
                <a:path w="3669402" h="450831">
                  <a:moveTo>
                    <a:pt x="0" y="0"/>
                  </a:moveTo>
                  <a:lnTo>
                    <a:pt x="3669402" y="0"/>
                  </a:lnTo>
                  <a:lnTo>
                    <a:pt x="3669402" y="450831"/>
                  </a:lnTo>
                  <a:lnTo>
                    <a:pt x="0" y="45083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669402" cy="4794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1520" y="2275607"/>
            <a:ext cx="8290560" cy="4175859"/>
            <a:chOff x="0" y="0"/>
            <a:chExt cx="11054080" cy="5567812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1054080" cy="5567812"/>
              <a:chOff x="0" y="0"/>
              <a:chExt cx="3070578" cy="154661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070578" cy="1546615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546615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546615"/>
                    </a:lnTo>
                    <a:lnTo>
                      <a:pt x="0" y="1546615"/>
                    </a:lnTo>
                    <a:close/>
                  </a:path>
                </a:pathLst>
              </a:custGeom>
              <a:solidFill>
                <a:srgbClr val="4968D0">
                  <a:alpha val="34902"/>
                </a:srgbClr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3070578" cy="15751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917177" y="49626"/>
              <a:ext cx="8093903" cy="788417"/>
              <a:chOff x="0" y="0"/>
              <a:chExt cx="2248306" cy="21900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248306" cy="21900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1900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19005"/>
                    </a:lnTo>
                    <a:lnTo>
                      <a:pt x="0" y="21900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19050"/>
                <a:ext cx="2248306" cy="2380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Tuchowie, Filia w Wojniczu</a:t>
                </a: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43000" y="49626"/>
              <a:ext cx="2824867" cy="788417"/>
              <a:chOff x="0" y="0"/>
              <a:chExt cx="784685" cy="21900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84685" cy="21900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1900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19005"/>
                    </a:lnTo>
                    <a:lnTo>
                      <a:pt x="0" y="21900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28575"/>
                <a:ext cx="784685" cy="2475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2917177" y="886816"/>
              <a:ext cx="8093903" cy="737315"/>
              <a:chOff x="0" y="0"/>
              <a:chExt cx="2248306" cy="20481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248306" cy="20481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0481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04810"/>
                    </a:lnTo>
                    <a:lnTo>
                      <a:pt x="0" y="20481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19050"/>
                <a:ext cx="2248306" cy="2238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,,Jak wspierać rozwój dziecka z autyzmem i Zespołem Aspergera”</a:t>
                </a: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3000" y="886816"/>
              <a:ext cx="2824867" cy="737315"/>
              <a:chOff x="0" y="0"/>
              <a:chExt cx="784685" cy="20481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784685" cy="20481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0481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04810"/>
                    </a:lnTo>
                    <a:lnTo>
                      <a:pt x="0" y="20481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28575"/>
                <a:ext cx="784685" cy="2333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2917177" y="1670461"/>
              <a:ext cx="8093903" cy="975935"/>
              <a:chOff x="0" y="0"/>
              <a:chExt cx="2248306" cy="27109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248306" cy="271093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71093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71093"/>
                    </a:lnTo>
                    <a:lnTo>
                      <a:pt x="0" y="27109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19050"/>
                <a:ext cx="2248306" cy="2901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Zwiększenie świadomości społecznej na temat autyzmu oraz zwrócenie uwagi na potrzebę większej empatii i tolerancji dla odmiennych możliwości i potrzeb osób ze spektrum autyzmu.</a:t>
                </a: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43000" y="1670461"/>
              <a:ext cx="2824867" cy="975935"/>
              <a:chOff x="0" y="0"/>
              <a:chExt cx="784685" cy="27109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784685" cy="271093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71093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71093"/>
                    </a:lnTo>
                    <a:lnTo>
                      <a:pt x="0" y="27109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784685" cy="2996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2917177" y="2697196"/>
              <a:ext cx="8093903" cy="732293"/>
              <a:chOff x="0" y="0"/>
              <a:chExt cx="2248306" cy="20341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248306" cy="20341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0341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03415"/>
                    </a:lnTo>
                    <a:lnTo>
                      <a:pt x="0" y="20341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19050"/>
                <a:ext cx="2248306" cy="2224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Nauczyciele, rodzice, uczniowie</a:t>
                </a: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43000" y="2697196"/>
              <a:ext cx="2824867" cy="732293"/>
              <a:chOff x="0" y="0"/>
              <a:chExt cx="784685" cy="203415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784685" cy="20341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0341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03415"/>
                    </a:lnTo>
                    <a:lnTo>
                      <a:pt x="0" y="20341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28575"/>
                <a:ext cx="784685" cy="2319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2917177" y="4129769"/>
              <a:ext cx="8093903" cy="651845"/>
              <a:chOff x="0" y="0"/>
              <a:chExt cx="2248306" cy="181068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248306" cy="18106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8106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81068"/>
                    </a:lnTo>
                    <a:lnTo>
                      <a:pt x="0" y="18106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19050"/>
                <a:ext cx="2248306" cy="2001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Marzena Szczebak, mgr Natalia Niedźwiecka </a:t>
                </a:r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43000" y="4129769"/>
              <a:ext cx="2824867" cy="651845"/>
              <a:chOff x="0" y="0"/>
              <a:chExt cx="784685" cy="181068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784685" cy="18106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8106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81068"/>
                    </a:lnTo>
                    <a:lnTo>
                      <a:pt x="0" y="18106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28575"/>
                <a:ext cx="784685" cy="2096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2917177" y="4822853"/>
              <a:ext cx="8093903" cy="696773"/>
              <a:chOff x="0" y="0"/>
              <a:chExt cx="2248306" cy="193548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19050"/>
                <a:ext cx="2248306" cy="2125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Grafika na stronę internetową Poradni i plakaty informacyjne na korytarzach Poradni</a:t>
                </a:r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43000" y="4822853"/>
              <a:ext cx="2824867" cy="696773"/>
              <a:chOff x="0" y="0"/>
              <a:chExt cx="784685" cy="193548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784685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354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-28575"/>
                <a:ext cx="784685" cy="222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2917177" y="3480289"/>
              <a:ext cx="8093903" cy="598680"/>
              <a:chOff x="0" y="0"/>
              <a:chExt cx="2248306" cy="1663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2248306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630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0" y="-19050"/>
                <a:ext cx="2248306" cy="185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02.04.2024 r.</a:t>
                </a:r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43000" y="3480289"/>
              <a:ext cx="2824867" cy="598680"/>
              <a:chOff x="0" y="0"/>
              <a:chExt cx="784685" cy="16630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784685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630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0" y="-28575"/>
                <a:ext cx="784685" cy="194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</p:grpSp>
      <p:sp>
        <p:nvSpPr>
          <p:cNvPr id="55" name="TextBox 55"/>
          <p:cNvSpPr txBox="1"/>
          <p:nvPr/>
        </p:nvSpPr>
        <p:spPr>
          <a:xfrm>
            <a:off x="731520" y="506450"/>
            <a:ext cx="8290560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ŚWIATOWY DZIEŃ </a:t>
            </a:r>
          </a:p>
          <a:p>
            <a:pPr algn="l">
              <a:lnSpc>
                <a:spcPts val="3840"/>
              </a:lnSpc>
            </a:pPr>
            <a:r>
              <a:rPr lang="en-US" sz="3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ŚWIADOMOŚCI AUTYZMU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296288" y="6798978"/>
            <a:ext cx="381111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44.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3849"/>
            <a:ext cx="9753600" cy="1114364"/>
            <a:chOff x="0" y="0"/>
            <a:chExt cx="3612444" cy="4127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1979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1478213"/>
            <a:ext cx="9753600" cy="1114364"/>
            <a:chOff x="0" y="0"/>
            <a:chExt cx="3612444" cy="4127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31520" y="1875964"/>
            <a:ext cx="8290560" cy="4707716"/>
            <a:chOff x="0" y="0"/>
            <a:chExt cx="11054080" cy="6276954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1054080" cy="6276954"/>
              <a:chOff x="0" y="0"/>
              <a:chExt cx="3070578" cy="174359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070578" cy="1743598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743598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743598"/>
                    </a:lnTo>
                    <a:lnTo>
                      <a:pt x="0" y="1743598"/>
                    </a:lnTo>
                    <a:close/>
                  </a:path>
                </a:pathLst>
              </a:custGeom>
              <a:solidFill>
                <a:srgbClr val="4968D0">
                  <a:alpha val="34902"/>
                </a:srgbClr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3070578" cy="17721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917177" y="36682"/>
              <a:ext cx="8093903" cy="821169"/>
              <a:chOff x="0" y="0"/>
              <a:chExt cx="2248306" cy="22810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248306" cy="228103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28103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28103"/>
                    </a:lnTo>
                    <a:lnTo>
                      <a:pt x="0" y="22810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2248306" cy="2471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 (w ramach WDN logopedów), Filia w Tuchowie, Filia w Wojniczu, Filia w Żabnie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3000" y="36682"/>
              <a:ext cx="2824867" cy="821169"/>
              <a:chOff x="0" y="0"/>
              <a:chExt cx="784685" cy="22810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784685" cy="228103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28103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28103"/>
                    </a:lnTo>
                    <a:lnTo>
                      <a:pt x="0" y="22810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784685" cy="256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917177" y="908651"/>
              <a:ext cx="8093903" cy="808469"/>
              <a:chOff x="0" y="0"/>
              <a:chExt cx="2248306" cy="22457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248306" cy="22457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2457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24575"/>
                    </a:lnTo>
                    <a:lnTo>
                      <a:pt x="0" y="22457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19050"/>
                <a:ext cx="2248306" cy="2436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,,Międzynarodowy Dzień Książki dla Dzieci”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3000" y="908651"/>
              <a:ext cx="2824867" cy="808469"/>
              <a:chOff x="0" y="0"/>
              <a:chExt cx="784685" cy="22457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784685" cy="22457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2457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24575"/>
                    </a:lnTo>
                    <a:lnTo>
                      <a:pt x="0" y="22457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784685" cy="2531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2917177" y="1770525"/>
              <a:ext cx="8093903" cy="873061"/>
              <a:chOff x="0" y="0"/>
              <a:chExt cx="2248306" cy="24251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248306" cy="24251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4251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42517"/>
                    </a:lnTo>
                    <a:lnTo>
                      <a:pt x="0" y="24251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19050"/>
                <a:ext cx="2248306" cy="261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Promowanie czytania literatury dziecięcej.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43000" y="1767921"/>
              <a:ext cx="2824867" cy="873061"/>
              <a:chOff x="0" y="0"/>
              <a:chExt cx="784685" cy="242517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784685" cy="24251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4251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42517"/>
                    </a:lnTo>
                    <a:lnTo>
                      <a:pt x="0" y="24251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784685" cy="2710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2917177" y="2694386"/>
              <a:ext cx="8093903" cy="802963"/>
              <a:chOff x="0" y="0"/>
              <a:chExt cx="2248306" cy="223045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248306" cy="22304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2304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23045"/>
                    </a:lnTo>
                    <a:lnTo>
                      <a:pt x="0" y="2230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19050"/>
                <a:ext cx="2248306" cy="2420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Dzieci uczestniczące w terapii logopedycznej oraz ich rodzice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3000" y="2694386"/>
              <a:ext cx="2824867" cy="802963"/>
              <a:chOff x="0" y="0"/>
              <a:chExt cx="784685" cy="223045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784685" cy="22304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2304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23045"/>
                    </a:lnTo>
                    <a:lnTo>
                      <a:pt x="0" y="2230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784685" cy="2516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2917177" y="3548148"/>
              <a:ext cx="8093903" cy="598680"/>
              <a:chOff x="0" y="0"/>
              <a:chExt cx="2248306" cy="1663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248306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630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19050"/>
                <a:ext cx="2248306" cy="185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02.04.2024 r.</a:t>
                </a: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43000" y="3548148"/>
              <a:ext cx="2824867" cy="598680"/>
              <a:chOff x="0" y="0"/>
              <a:chExt cx="784685" cy="1663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784685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630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28575"/>
                <a:ext cx="784685" cy="194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2917177" y="4900273"/>
              <a:ext cx="8093903" cy="651845"/>
              <a:chOff x="0" y="0"/>
              <a:chExt cx="2248306" cy="181068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248306" cy="18106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8106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81068"/>
                    </a:lnTo>
                    <a:lnTo>
                      <a:pt x="0" y="18106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19050"/>
                <a:ext cx="2248306" cy="2001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Katarzyna Kargol, mgr Katarzyna Zych, mgr Kinga Czerkies</a:t>
                </a: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43000" y="4900273"/>
              <a:ext cx="2824867" cy="651845"/>
              <a:chOff x="0" y="0"/>
              <a:chExt cx="784685" cy="181068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784685" cy="18106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8106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81068"/>
                    </a:lnTo>
                    <a:lnTo>
                      <a:pt x="0" y="18106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28575"/>
                <a:ext cx="784685" cy="2096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2917177" y="5593357"/>
              <a:ext cx="8093903" cy="651845"/>
              <a:chOff x="0" y="0"/>
              <a:chExt cx="2248306" cy="181068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2248306" cy="18106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8106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81068"/>
                    </a:lnTo>
                    <a:lnTo>
                      <a:pt x="0" y="18106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19050"/>
                <a:ext cx="2248306" cy="2001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Spotkania z dziećmi</a:t>
                </a:r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43000" y="5593357"/>
              <a:ext cx="2824867" cy="651845"/>
              <a:chOff x="0" y="0"/>
              <a:chExt cx="784685" cy="181068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784685" cy="18106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8106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81068"/>
                    </a:lnTo>
                    <a:lnTo>
                      <a:pt x="0" y="18106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28575"/>
                <a:ext cx="784685" cy="2096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2917177" y="4197628"/>
              <a:ext cx="8093903" cy="651845"/>
              <a:chOff x="0" y="0"/>
              <a:chExt cx="2248306" cy="181068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2248306" cy="18106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8106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81068"/>
                    </a:lnTo>
                    <a:lnTo>
                      <a:pt x="0" y="18106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19050"/>
                <a:ext cx="2248306" cy="2001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PPPP w Tarnowie Filia w Tuchowie, Filia w Wojniczu, Filia w Żabnie</a:t>
                </a:r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43000" y="4197628"/>
              <a:ext cx="2824867" cy="651845"/>
              <a:chOff x="0" y="0"/>
              <a:chExt cx="784685" cy="181068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784685" cy="18106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8106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81068"/>
                    </a:lnTo>
                    <a:lnTo>
                      <a:pt x="0" y="18106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0" y="-28575"/>
                <a:ext cx="784685" cy="2096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Miejsce</a:t>
                </a:r>
              </a:p>
            </p:txBody>
          </p:sp>
        </p:grpSp>
      </p:grpSp>
      <p:sp>
        <p:nvSpPr>
          <p:cNvPr id="60" name="TextBox 60"/>
          <p:cNvSpPr txBox="1"/>
          <p:nvPr/>
        </p:nvSpPr>
        <p:spPr>
          <a:xfrm>
            <a:off x="731520" y="435256"/>
            <a:ext cx="7146969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MIĘDZYNARODOWY DZIEŃ KSIĄŻKI DLA DZIECI</a:t>
            </a:r>
          </a:p>
        </p:txBody>
      </p:sp>
      <p:grpSp>
        <p:nvGrpSpPr>
          <p:cNvPr id="61" name="Group 61"/>
          <p:cNvGrpSpPr/>
          <p:nvPr/>
        </p:nvGrpSpPr>
        <p:grpSpPr>
          <a:xfrm>
            <a:off x="7137892" y="35823"/>
            <a:ext cx="1844183" cy="1770416"/>
            <a:chOff x="0" y="0"/>
            <a:chExt cx="2458911" cy="2360554"/>
          </a:xfrm>
        </p:grpSpPr>
        <p:sp>
          <p:nvSpPr>
            <p:cNvPr id="62" name="Freeform 62"/>
            <p:cNvSpPr/>
            <p:nvPr/>
          </p:nvSpPr>
          <p:spPr>
            <a:xfrm flipH="1">
              <a:off x="0" y="0"/>
              <a:ext cx="2458911" cy="2360554"/>
            </a:xfrm>
            <a:custGeom>
              <a:avLst/>
              <a:gdLst/>
              <a:ahLst/>
              <a:cxnLst/>
              <a:rect l="l" t="t" r="r" b="b"/>
              <a:pathLst>
                <a:path w="2458911" h="2360554">
                  <a:moveTo>
                    <a:pt x="2458911" y="0"/>
                  </a:moveTo>
                  <a:lnTo>
                    <a:pt x="0" y="0"/>
                  </a:lnTo>
                  <a:lnTo>
                    <a:pt x="0" y="2360554"/>
                  </a:lnTo>
                  <a:lnTo>
                    <a:pt x="2458911" y="2360554"/>
                  </a:lnTo>
                  <a:lnTo>
                    <a:pt x="2458911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Freeform 63"/>
            <p:cNvSpPr/>
            <p:nvPr/>
          </p:nvSpPr>
          <p:spPr>
            <a:xfrm flipH="1">
              <a:off x="433033" y="1043187"/>
              <a:ext cx="792073" cy="760390"/>
            </a:xfrm>
            <a:custGeom>
              <a:avLst/>
              <a:gdLst/>
              <a:ahLst/>
              <a:cxnLst/>
              <a:rect l="l" t="t" r="r" b="b"/>
              <a:pathLst>
                <a:path w="792073" h="760390">
                  <a:moveTo>
                    <a:pt x="792073" y="0"/>
                  </a:moveTo>
                  <a:lnTo>
                    <a:pt x="0" y="0"/>
                  </a:lnTo>
                  <a:lnTo>
                    <a:pt x="0" y="760390"/>
                  </a:lnTo>
                  <a:lnTo>
                    <a:pt x="792073" y="760390"/>
                  </a:lnTo>
                  <a:lnTo>
                    <a:pt x="79207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l="-158479" t="-139289" r="-55387" b="-74578"/>
              </a:stretch>
            </a:blipFill>
          </p:spPr>
        </p:sp>
        <p:grpSp>
          <p:nvGrpSpPr>
            <p:cNvPr id="64" name="Group 64"/>
            <p:cNvGrpSpPr/>
            <p:nvPr/>
          </p:nvGrpSpPr>
          <p:grpSpPr>
            <a:xfrm>
              <a:off x="1088581" y="1533386"/>
              <a:ext cx="299720" cy="307340"/>
              <a:chOff x="0" y="0"/>
              <a:chExt cx="299720" cy="307340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46990" y="48260"/>
                <a:ext cx="204470" cy="208280"/>
              </a:xfrm>
              <a:custGeom>
                <a:avLst/>
                <a:gdLst/>
                <a:ahLst/>
                <a:cxnLst/>
                <a:rect l="l" t="t" r="r" b="b"/>
                <a:pathLst>
                  <a:path w="204470" h="208280">
                    <a:moveTo>
                      <a:pt x="57150" y="66040"/>
                    </a:moveTo>
                    <a:cubicBezTo>
                      <a:pt x="111760" y="67310"/>
                      <a:pt x="111760" y="82550"/>
                      <a:pt x="107950" y="86360"/>
                    </a:cubicBezTo>
                    <a:cubicBezTo>
                      <a:pt x="101600" y="90170"/>
                      <a:pt x="57150" y="73660"/>
                      <a:pt x="53340" y="64770"/>
                    </a:cubicBezTo>
                    <a:cubicBezTo>
                      <a:pt x="50800" y="59690"/>
                      <a:pt x="54610" y="52070"/>
                      <a:pt x="58420" y="48260"/>
                    </a:cubicBezTo>
                    <a:cubicBezTo>
                      <a:pt x="63500" y="44450"/>
                      <a:pt x="74930" y="44450"/>
                      <a:pt x="86360" y="45720"/>
                    </a:cubicBezTo>
                    <a:cubicBezTo>
                      <a:pt x="105410" y="48260"/>
                      <a:pt x="154940" y="64770"/>
                      <a:pt x="161290" y="77470"/>
                    </a:cubicBezTo>
                    <a:cubicBezTo>
                      <a:pt x="165100" y="83820"/>
                      <a:pt x="161290" y="92710"/>
                      <a:pt x="157480" y="97790"/>
                    </a:cubicBezTo>
                    <a:cubicBezTo>
                      <a:pt x="152400" y="102870"/>
                      <a:pt x="140970" y="104140"/>
                      <a:pt x="129540" y="105410"/>
                    </a:cubicBezTo>
                    <a:cubicBezTo>
                      <a:pt x="109220" y="107950"/>
                      <a:pt x="60960" y="114300"/>
                      <a:pt x="48260" y="106680"/>
                    </a:cubicBezTo>
                    <a:cubicBezTo>
                      <a:pt x="41910" y="102870"/>
                      <a:pt x="36830" y="92710"/>
                      <a:pt x="39370" y="88900"/>
                    </a:cubicBezTo>
                    <a:cubicBezTo>
                      <a:pt x="45720" y="81280"/>
                      <a:pt x="123190" y="92710"/>
                      <a:pt x="130810" y="102870"/>
                    </a:cubicBezTo>
                    <a:cubicBezTo>
                      <a:pt x="134620" y="107950"/>
                      <a:pt x="133350" y="118110"/>
                      <a:pt x="128270" y="121920"/>
                    </a:cubicBezTo>
                    <a:cubicBezTo>
                      <a:pt x="123190" y="127000"/>
                      <a:pt x="106680" y="127000"/>
                      <a:pt x="96520" y="124460"/>
                    </a:cubicBezTo>
                    <a:cubicBezTo>
                      <a:pt x="85090" y="121920"/>
                      <a:pt x="62230" y="107950"/>
                      <a:pt x="62230" y="101600"/>
                    </a:cubicBezTo>
                    <a:cubicBezTo>
                      <a:pt x="62230" y="99060"/>
                      <a:pt x="69850" y="93980"/>
                      <a:pt x="76200" y="93980"/>
                    </a:cubicBezTo>
                    <a:cubicBezTo>
                      <a:pt x="88900" y="92710"/>
                      <a:pt x="121920" y="105410"/>
                      <a:pt x="128270" y="115570"/>
                    </a:cubicBezTo>
                    <a:cubicBezTo>
                      <a:pt x="130810" y="121920"/>
                      <a:pt x="129540" y="134620"/>
                      <a:pt x="123190" y="138430"/>
                    </a:cubicBezTo>
                    <a:cubicBezTo>
                      <a:pt x="111760" y="147320"/>
                      <a:pt x="52070" y="140970"/>
                      <a:pt x="38100" y="133350"/>
                    </a:cubicBezTo>
                    <a:cubicBezTo>
                      <a:pt x="33020" y="129540"/>
                      <a:pt x="29210" y="121920"/>
                      <a:pt x="29210" y="118110"/>
                    </a:cubicBezTo>
                    <a:cubicBezTo>
                      <a:pt x="30480" y="114300"/>
                      <a:pt x="36830" y="109220"/>
                      <a:pt x="43180" y="107950"/>
                    </a:cubicBezTo>
                    <a:cubicBezTo>
                      <a:pt x="54610" y="106680"/>
                      <a:pt x="88900" y="125730"/>
                      <a:pt x="100330" y="134620"/>
                    </a:cubicBezTo>
                    <a:cubicBezTo>
                      <a:pt x="106680" y="138430"/>
                      <a:pt x="113030" y="142240"/>
                      <a:pt x="114300" y="147320"/>
                    </a:cubicBezTo>
                    <a:cubicBezTo>
                      <a:pt x="115570" y="152400"/>
                      <a:pt x="113030" y="161290"/>
                      <a:pt x="106680" y="165100"/>
                    </a:cubicBezTo>
                    <a:cubicBezTo>
                      <a:pt x="95250" y="172720"/>
                      <a:pt x="31750" y="163830"/>
                      <a:pt x="29210" y="156210"/>
                    </a:cubicBezTo>
                    <a:cubicBezTo>
                      <a:pt x="27940" y="151130"/>
                      <a:pt x="35560" y="142240"/>
                      <a:pt x="43180" y="139700"/>
                    </a:cubicBezTo>
                    <a:cubicBezTo>
                      <a:pt x="57150" y="135890"/>
                      <a:pt x="105410" y="153670"/>
                      <a:pt x="118110" y="162560"/>
                    </a:cubicBezTo>
                    <a:cubicBezTo>
                      <a:pt x="123190" y="166370"/>
                      <a:pt x="128270" y="172720"/>
                      <a:pt x="127000" y="176530"/>
                    </a:cubicBezTo>
                    <a:cubicBezTo>
                      <a:pt x="127000" y="180340"/>
                      <a:pt x="123190" y="186690"/>
                      <a:pt x="118110" y="187960"/>
                    </a:cubicBezTo>
                    <a:cubicBezTo>
                      <a:pt x="107950" y="189230"/>
                      <a:pt x="72390" y="170180"/>
                      <a:pt x="68580" y="161290"/>
                    </a:cubicBezTo>
                    <a:cubicBezTo>
                      <a:pt x="66040" y="154940"/>
                      <a:pt x="69850" y="147320"/>
                      <a:pt x="73660" y="144780"/>
                    </a:cubicBezTo>
                    <a:cubicBezTo>
                      <a:pt x="78740" y="140970"/>
                      <a:pt x="90170" y="143510"/>
                      <a:pt x="96520" y="147320"/>
                    </a:cubicBezTo>
                    <a:cubicBezTo>
                      <a:pt x="104140" y="151130"/>
                      <a:pt x="115570" y="166370"/>
                      <a:pt x="115570" y="173990"/>
                    </a:cubicBezTo>
                    <a:cubicBezTo>
                      <a:pt x="115570" y="177800"/>
                      <a:pt x="110490" y="182880"/>
                      <a:pt x="105410" y="184150"/>
                    </a:cubicBezTo>
                    <a:cubicBezTo>
                      <a:pt x="97790" y="187960"/>
                      <a:pt x="67310" y="182880"/>
                      <a:pt x="64770" y="177800"/>
                    </a:cubicBezTo>
                    <a:cubicBezTo>
                      <a:pt x="63500" y="172720"/>
                      <a:pt x="69850" y="162560"/>
                      <a:pt x="76200" y="160020"/>
                    </a:cubicBezTo>
                    <a:cubicBezTo>
                      <a:pt x="85090" y="157480"/>
                      <a:pt x="109220" y="166370"/>
                      <a:pt x="118110" y="172720"/>
                    </a:cubicBezTo>
                    <a:cubicBezTo>
                      <a:pt x="123190" y="176530"/>
                      <a:pt x="128270" y="182880"/>
                      <a:pt x="127000" y="186690"/>
                    </a:cubicBezTo>
                    <a:cubicBezTo>
                      <a:pt x="127000" y="190500"/>
                      <a:pt x="123190" y="195580"/>
                      <a:pt x="118110" y="198120"/>
                    </a:cubicBezTo>
                    <a:cubicBezTo>
                      <a:pt x="107950" y="200660"/>
                      <a:pt x="72390" y="194310"/>
                      <a:pt x="64770" y="186690"/>
                    </a:cubicBezTo>
                    <a:cubicBezTo>
                      <a:pt x="60960" y="181610"/>
                      <a:pt x="58420" y="168910"/>
                      <a:pt x="63500" y="165100"/>
                    </a:cubicBezTo>
                    <a:cubicBezTo>
                      <a:pt x="69850" y="158750"/>
                      <a:pt x="107950" y="182880"/>
                      <a:pt x="127000" y="177800"/>
                    </a:cubicBezTo>
                    <a:cubicBezTo>
                      <a:pt x="146050" y="172720"/>
                      <a:pt x="180340" y="142240"/>
                      <a:pt x="177800" y="132080"/>
                    </a:cubicBezTo>
                    <a:cubicBezTo>
                      <a:pt x="176530" y="123190"/>
                      <a:pt x="143510" y="118110"/>
                      <a:pt x="125730" y="119380"/>
                    </a:cubicBezTo>
                    <a:cubicBezTo>
                      <a:pt x="104140" y="120650"/>
                      <a:pt x="72390" y="151130"/>
                      <a:pt x="59690" y="146050"/>
                    </a:cubicBezTo>
                    <a:cubicBezTo>
                      <a:pt x="53340" y="144780"/>
                      <a:pt x="48260" y="135890"/>
                      <a:pt x="48260" y="129540"/>
                    </a:cubicBezTo>
                    <a:cubicBezTo>
                      <a:pt x="49530" y="115570"/>
                      <a:pt x="78740" y="83820"/>
                      <a:pt x="97790" y="74930"/>
                    </a:cubicBezTo>
                    <a:cubicBezTo>
                      <a:pt x="116840" y="67310"/>
                      <a:pt x="157480" y="67310"/>
                      <a:pt x="161290" y="73660"/>
                    </a:cubicBezTo>
                    <a:cubicBezTo>
                      <a:pt x="163830" y="77470"/>
                      <a:pt x="157480" y="88900"/>
                      <a:pt x="149860" y="91440"/>
                    </a:cubicBezTo>
                    <a:cubicBezTo>
                      <a:pt x="134620" y="99060"/>
                      <a:pt x="57150" y="82550"/>
                      <a:pt x="49530" y="69850"/>
                    </a:cubicBezTo>
                    <a:cubicBezTo>
                      <a:pt x="45720" y="64770"/>
                      <a:pt x="49530" y="55880"/>
                      <a:pt x="54610" y="50800"/>
                    </a:cubicBezTo>
                    <a:cubicBezTo>
                      <a:pt x="63500" y="41910"/>
                      <a:pt x="105410" y="31750"/>
                      <a:pt x="115570" y="36830"/>
                    </a:cubicBezTo>
                    <a:cubicBezTo>
                      <a:pt x="121920" y="40640"/>
                      <a:pt x="127000" y="55880"/>
                      <a:pt x="123190" y="59690"/>
                    </a:cubicBezTo>
                    <a:cubicBezTo>
                      <a:pt x="118110" y="67310"/>
                      <a:pt x="73660" y="64770"/>
                      <a:pt x="67310" y="57150"/>
                    </a:cubicBezTo>
                    <a:cubicBezTo>
                      <a:pt x="62230" y="53340"/>
                      <a:pt x="63500" y="39370"/>
                      <a:pt x="68580" y="34290"/>
                    </a:cubicBezTo>
                    <a:cubicBezTo>
                      <a:pt x="76200" y="26670"/>
                      <a:pt x="109220" y="27940"/>
                      <a:pt x="118110" y="33020"/>
                    </a:cubicBezTo>
                    <a:cubicBezTo>
                      <a:pt x="124460" y="36830"/>
                      <a:pt x="128270" y="43180"/>
                      <a:pt x="128270" y="46990"/>
                    </a:cubicBezTo>
                    <a:cubicBezTo>
                      <a:pt x="128270" y="50800"/>
                      <a:pt x="121920" y="57150"/>
                      <a:pt x="115570" y="58420"/>
                    </a:cubicBezTo>
                    <a:cubicBezTo>
                      <a:pt x="105410" y="60960"/>
                      <a:pt x="76200" y="54610"/>
                      <a:pt x="66040" y="45720"/>
                    </a:cubicBezTo>
                    <a:cubicBezTo>
                      <a:pt x="58420" y="40640"/>
                      <a:pt x="52070" y="26670"/>
                      <a:pt x="54610" y="21590"/>
                    </a:cubicBezTo>
                    <a:cubicBezTo>
                      <a:pt x="60960" y="12700"/>
                      <a:pt x="114300" y="13970"/>
                      <a:pt x="125730" y="20320"/>
                    </a:cubicBezTo>
                    <a:cubicBezTo>
                      <a:pt x="130810" y="24130"/>
                      <a:pt x="135890" y="30480"/>
                      <a:pt x="134620" y="34290"/>
                    </a:cubicBezTo>
                    <a:cubicBezTo>
                      <a:pt x="134620" y="39370"/>
                      <a:pt x="128270" y="43180"/>
                      <a:pt x="121920" y="45720"/>
                    </a:cubicBezTo>
                    <a:cubicBezTo>
                      <a:pt x="111760" y="49530"/>
                      <a:pt x="81280" y="50800"/>
                      <a:pt x="72390" y="45720"/>
                    </a:cubicBezTo>
                    <a:cubicBezTo>
                      <a:pt x="67310" y="41910"/>
                      <a:pt x="63500" y="29210"/>
                      <a:pt x="66040" y="25400"/>
                    </a:cubicBezTo>
                    <a:cubicBezTo>
                      <a:pt x="69850" y="20320"/>
                      <a:pt x="105410" y="19050"/>
                      <a:pt x="111760" y="24130"/>
                    </a:cubicBezTo>
                    <a:cubicBezTo>
                      <a:pt x="114300" y="29210"/>
                      <a:pt x="113030" y="43180"/>
                      <a:pt x="106680" y="48260"/>
                    </a:cubicBezTo>
                    <a:cubicBezTo>
                      <a:pt x="96520" y="55880"/>
                      <a:pt x="49530" y="52070"/>
                      <a:pt x="38100" y="45720"/>
                    </a:cubicBezTo>
                    <a:cubicBezTo>
                      <a:pt x="31750" y="41910"/>
                      <a:pt x="26670" y="33020"/>
                      <a:pt x="29210" y="27940"/>
                    </a:cubicBezTo>
                    <a:cubicBezTo>
                      <a:pt x="35560" y="16510"/>
                      <a:pt x="115570" y="8890"/>
                      <a:pt x="139700" y="10160"/>
                    </a:cubicBezTo>
                    <a:cubicBezTo>
                      <a:pt x="152400" y="11430"/>
                      <a:pt x="166370" y="12700"/>
                      <a:pt x="167640" y="17780"/>
                    </a:cubicBezTo>
                    <a:cubicBezTo>
                      <a:pt x="170180" y="22860"/>
                      <a:pt x="165100" y="33020"/>
                      <a:pt x="156210" y="38100"/>
                    </a:cubicBezTo>
                    <a:cubicBezTo>
                      <a:pt x="138430" y="46990"/>
                      <a:pt x="54610" y="41910"/>
                      <a:pt x="38100" y="30480"/>
                    </a:cubicBezTo>
                    <a:cubicBezTo>
                      <a:pt x="31750" y="25400"/>
                      <a:pt x="26670" y="15240"/>
                      <a:pt x="29210" y="11430"/>
                    </a:cubicBezTo>
                    <a:cubicBezTo>
                      <a:pt x="36830" y="0"/>
                      <a:pt x="119380" y="7620"/>
                      <a:pt x="151130" y="12700"/>
                    </a:cubicBezTo>
                    <a:cubicBezTo>
                      <a:pt x="171450" y="16510"/>
                      <a:pt x="195580" y="20320"/>
                      <a:pt x="199390" y="27940"/>
                    </a:cubicBezTo>
                    <a:cubicBezTo>
                      <a:pt x="201930" y="31750"/>
                      <a:pt x="199390" y="38100"/>
                      <a:pt x="194310" y="43180"/>
                    </a:cubicBezTo>
                    <a:cubicBezTo>
                      <a:pt x="181610" y="55880"/>
                      <a:pt x="132080" y="60960"/>
                      <a:pt x="104140" y="74930"/>
                    </a:cubicBezTo>
                    <a:cubicBezTo>
                      <a:pt x="74930" y="90170"/>
                      <a:pt x="33020" y="132080"/>
                      <a:pt x="22860" y="129540"/>
                    </a:cubicBezTo>
                    <a:cubicBezTo>
                      <a:pt x="20320" y="128270"/>
                      <a:pt x="17780" y="119380"/>
                      <a:pt x="20320" y="116840"/>
                    </a:cubicBezTo>
                    <a:cubicBezTo>
                      <a:pt x="26670" y="107950"/>
                      <a:pt x="116840" y="113030"/>
                      <a:pt x="124460" y="125730"/>
                    </a:cubicBezTo>
                    <a:cubicBezTo>
                      <a:pt x="128270" y="130810"/>
                      <a:pt x="125730" y="142240"/>
                      <a:pt x="119380" y="147320"/>
                    </a:cubicBezTo>
                    <a:cubicBezTo>
                      <a:pt x="110490" y="154940"/>
                      <a:pt x="64770" y="160020"/>
                      <a:pt x="57150" y="153670"/>
                    </a:cubicBezTo>
                    <a:cubicBezTo>
                      <a:pt x="53340" y="149860"/>
                      <a:pt x="53340" y="139700"/>
                      <a:pt x="55880" y="137160"/>
                    </a:cubicBezTo>
                    <a:cubicBezTo>
                      <a:pt x="63500" y="132080"/>
                      <a:pt x="114300" y="149860"/>
                      <a:pt x="120650" y="161290"/>
                    </a:cubicBezTo>
                    <a:cubicBezTo>
                      <a:pt x="124460" y="167640"/>
                      <a:pt x="123190" y="180340"/>
                      <a:pt x="118110" y="184150"/>
                    </a:cubicBezTo>
                    <a:cubicBezTo>
                      <a:pt x="110490" y="189230"/>
                      <a:pt x="80010" y="184150"/>
                      <a:pt x="69850" y="176530"/>
                    </a:cubicBezTo>
                    <a:cubicBezTo>
                      <a:pt x="62230" y="171450"/>
                      <a:pt x="53340" y="154940"/>
                      <a:pt x="55880" y="151130"/>
                    </a:cubicBezTo>
                    <a:cubicBezTo>
                      <a:pt x="58420" y="147320"/>
                      <a:pt x="93980" y="152400"/>
                      <a:pt x="96520" y="158750"/>
                    </a:cubicBezTo>
                    <a:cubicBezTo>
                      <a:pt x="100330" y="163830"/>
                      <a:pt x="92710" y="179070"/>
                      <a:pt x="87630" y="180340"/>
                    </a:cubicBezTo>
                    <a:cubicBezTo>
                      <a:pt x="78740" y="182880"/>
                      <a:pt x="44450" y="153670"/>
                      <a:pt x="45720" y="147320"/>
                    </a:cubicBezTo>
                    <a:cubicBezTo>
                      <a:pt x="46990" y="143510"/>
                      <a:pt x="64770" y="138430"/>
                      <a:pt x="66040" y="140970"/>
                    </a:cubicBezTo>
                    <a:cubicBezTo>
                      <a:pt x="67310" y="142240"/>
                      <a:pt x="53340" y="161290"/>
                      <a:pt x="50800" y="160020"/>
                    </a:cubicBezTo>
                    <a:cubicBezTo>
                      <a:pt x="48260" y="160020"/>
                      <a:pt x="45720" y="147320"/>
                      <a:pt x="46990" y="143510"/>
                    </a:cubicBezTo>
                    <a:cubicBezTo>
                      <a:pt x="49530" y="140970"/>
                      <a:pt x="55880" y="138430"/>
                      <a:pt x="63500" y="138430"/>
                    </a:cubicBezTo>
                    <a:cubicBezTo>
                      <a:pt x="76200" y="139700"/>
                      <a:pt x="107950" y="157480"/>
                      <a:pt x="115570" y="166370"/>
                    </a:cubicBezTo>
                    <a:cubicBezTo>
                      <a:pt x="120650" y="171450"/>
                      <a:pt x="123190" y="176530"/>
                      <a:pt x="121920" y="180340"/>
                    </a:cubicBezTo>
                    <a:cubicBezTo>
                      <a:pt x="120650" y="184150"/>
                      <a:pt x="115570" y="189230"/>
                      <a:pt x="109220" y="190500"/>
                    </a:cubicBezTo>
                    <a:cubicBezTo>
                      <a:pt x="97790" y="193040"/>
                      <a:pt x="62230" y="184150"/>
                      <a:pt x="55880" y="175260"/>
                    </a:cubicBezTo>
                    <a:cubicBezTo>
                      <a:pt x="52070" y="170180"/>
                      <a:pt x="52070" y="157480"/>
                      <a:pt x="55880" y="154940"/>
                    </a:cubicBezTo>
                    <a:cubicBezTo>
                      <a:pt x="60960" y="151130"/>
                      <a:pt x="80010" y="175260"/>
                      <a:pt x="97790" y="176530"/>
                    </a:cubicBezTo>
                    <a:cubicBezTo>
                      <a:pt x="123190" y="177800"/>
                      <a:pt x="189230" y="128270"/>
                      <a:pt x="199390" y="135890"/>
                    </a:cubicBezTo>
                    <a:cubicBezTo>
                      <a:pt x="203200" y="138430"/>
                      <a:pt x="201930" y="151130"/>
                      <a:pt x="199390" y="153670"/>
                    </a:cubicBezTo>
                    <a:cubicBezTo>
                      <a:pt x="196850" y="156210"/>
                      <a:pt x="184150" y="156210"/>
                      <a:pt x="181610" y="153670"/>
                    </a:cubicBezTo>
                    <a:cubicBezTo>
                      <a:pt x="177800" y="149860"/>
                      <a:pt x="179070" y="138430"/>
                      <a:pt x="182880" y="134620"/>
                    </a:cubicBezTo>
                    <a:cubicBezTo>
                      <a:pt x="185420" y="132080"/>
                      <a:pt x="194310" y="132080"/>
                      <a:pt x="198120" y="134620"/>
                    </a:cubicBezTo>
                    <a:cubicBezTo>
                      <a:pt x="200660" y="137160"/>
                      <a:pt x="203200" y="147320"/>
                      <a:pt x="200660" y="152400"/>
                    </a:cubicBezTo>
                    <a:cubicBezTo>
                      <a:pt x="195580" y="162560"/>
                      <a:pt x="171450" y="175260"/>
                      <a:pt x="153670" y="182880"/>
                    </a:cubicBezTo>
                    <a:cubicBezTo>
                      <a:pt x="137160" y="190500"/>
                      <a:pt x="114300" y="201930"/>
                      <a:pt x="96520" y="199390"/>
                    </a:cubicBezTo>
                    <a:cubicBezTo>
                      <a:pt x="80010" y="198120"/>
                      <a:pt x="58420" y="182880"/>
                      <a:pt x="53340" y="173990"/>
                    </a:cubicBezTo>
                    <a:cubicBezTo>
                      <a:pt x="50800" y="168910"/>
                      <a:pt x="49530" y="160020"/>
                      <a:pt x="53340" y="156210"/>
                    </a:cubicBezTo>
                    <a:cubicBezTo>
                      <a:pt x="60960" y="151130"/>
                      <a:pt x="111760" y="160020"/>
                      <a:pt x="118110" y="168910"/>
                    </a:cubicBezTo>
                    <a:cubicBezTo>
                      <a:pt x="121920" y="173990"/>
                      <a:pt x="120650" y="184150"/>
                      <a:pt x="116840" y="187960"/>
                    </a:cubicBezTo>
                    <a:cubicBezTo>
                      <a:pt x="113030" y="191770"/>
                      <a:pt x="102870" y="191770"/>
                      <a:pt x="95250" y="189230"/>
                    </a:cubicBezTo>
                    <a:cubicBezTo>
                      <a:pt x="81280" y="184150"/>
                      <a:pt x="45720" y="151130"/>
                      <a:pt x="46990" y="143510"/>
                    </a:cubicBezTo>
                    <a:cubicBezTo>
                      <a:pt x="48260" y="139700"/>
                      <a:pt x="64770" y="138430"/>
                      <a:pt x="66040" y="139700"/>
                    </a:cubicBezTo>
                    <a:cubicBezTo>
                      <a:pt x="67310" y="142240"/>
                      <a:pt x="52070" y="161290"/>
                      <a:pt x="50800" y="161290"/>
                    </a:cubicBezTo>
                    <a:cubicBezTo>
                      <a:pt x="49530" y="160020"/>
                      <a:pt x="52070" y="139700"/>
                      <a:pt x="57150" y="138430"/>
                    </a:cubicBezTo>
                    <a:cubicBezTo>
                      <a:pt x="63500" y="134620"/>
                      <a:pt x="91440" y="149860"/>
                      <a:pt x="96520" y="158750"/>
                    </a:cubicBezTo>
                    <a:cubicBezTo>
                      <a:pt x="100330" y="163830"/>
                      <a:pt x="100330" y="171450"/>
                      <a:pt x="97790" y="175260"/>
                    </a:cubicBezTo>
                    <a:cubicBezTo>
                      <a:pt x="95250" y="179070"/>
                      <a:pt x="81280" y="181610"/>
                      <a:pt x="77470" y="179070"/>
                    </a:cubicBezTo>
                    <a:cubicBezTo>
                      <a:pt x="73660" y="175260"/>
                      <a:pt x="73660" y="156210"/>
                      <a:pt x="77470" y="152400"/>
                    </a:cubicBezTo>
                    <a:cubicBezTo>
                      <a:pt x="83820" y="147320"/>
                      <a:pt x="114300" y="154940"/>
                      <a:pt x="120650" y="161290"/>
                    </a:cubicBezTo>
                    <a:cubicBezTo>
                      <a:pt x="125730" y="165100"/>
                      <a:pt x="127000" y="173990"/>
                      <a:pt x="124460" y="177800"/>
                    </a:cubicBezTo>
                    <a:cubicBezTo>
                      <a:pt x="123190" y="181610"/>
                      <a:pt x="118110" y="184150"/>
                      <a:pt x="111760" y="184150"/>
                    </a:cubicBezTo>
                    <a:cubicBezTo>
                      <a:pt x="97790" y="184150"/>
                      <a:pt x="45720" y="166370"/>
                      <a:pt x="41910" y="153670"/>
                    </a:cubicBezTo>
                    <a:cubicBezTo>
                      <a:pt x="39370" y="146050"/>
                      <a:pt x="45720" y="134620"/>
                      <a:pt x="54610" y="128270"/>
                    </a:cubicBezTo>
                    <a:cubicBezTo>
                      <a:pt x="67310" y="119380"/>
                      <a:pt x="118110" y="116840"/>
                      <a:pt x="124460" y="125730"/>
                    </a:cubicBezTo>
                    <a:cubicBezTo>
                      <a:pt x="128270" y="129540"/>
                      <a:pt x="125730" y="142240"/>
                      <a:pt x="119380" y="147320"/>
                    </a:cubicBezTo>
                    <a:cubicBezTo>
                      <a:pt x="107950" y="156210"/>
                      <a:pt x="58420" y="149860"/>
                      <a:pt x="38100" y="146050"/>
                    </a:cubicBezTo>
                    <a:cubicBezTo>
                      <a:pt x="24130" y="143510"/>
                      <a:pt x="7620" y="139700"/>
                      <a:pt x="3810" y="132080"/>
                    </a:cubicBezTo>
                    <a:cubicBezTo>
                      <a:pt x="0" y="127000"/>
                      <a:pt x="0" y="119380"/>
                      <a:pt x="3810" y="111760"/>
                    </a:cubicBezTo>
                    <a:cubicBezTo>
                      <a:pt x="13970" y="95250"/>
                      <a:pt x="62230" y="66040"/>
                      <a:pt x="93980" y="52070"/>
                    </a:cubicBezTo>
                    <a:cubicBezTo>
                      <a:pt x="127000" y="38100"/>
                      <a:pt x="195580" y="21590"/>
                      <a:pt x="199390" y="27940"/>
                    </a:cubicBezTo>
                    <a:cubicBezTo>
                      <a:pt x="201930" y="30480"/>
                      <a:pt x="195580" y="41910"/>
                      <a:pt x="187960" y="44450"/>
                    </a:cubicBezTo>
                    <a:cubicBezTo>
                      <a:pt x="171450" y="53340"/>
                      <a:pt x="114300" y="40640"/>
                      <a:pt x="85090" y="38100"/>
                    </a:cubicBezTo>
                    <a:cubicBezTo>
                      <a:pt x="66040" y="35560"/>
                      <a:pt x="43180" y="36830"/>
                      <a:pt x="35560" y="29210"/>
                    </a:cubicBezTo>
                    <a:cubicBezTo>
                      <a:pt x="30480" y="25400"/>
                      <a:pt x="26670" y="15240"/>
                      <a:pt x="29210" y="11430"/>
                    </a:cubicBezTo>
                    <a:cubicBezTo>
                      <a:pt x="34290" y="2540"/>
                      <a:pt x="68580" y="2540"/>
                      <a:pt x="90170" y="2540"/>
                    </a:cubicBezTo>
                    <a:cubicBezTo>
                      <a:pt x="115570" y="3810"/>
                      <a:pt x="165100" y="11430"/>
                      <a:pt x="168910" y="21590"/>
                    </a:cubicBezTo>
                    <a:cubicBezTo>
                      <a:pt x="171450" y="25400"/>
                      <a:pt x="166370" y="33020"/>
                      <a:pt x="160020" y="36830"/>
                    </a:cubicBezTo>
                    <a:cubicBezTo>
                      <a:pt x="142240" y="48260"/>
                      <a:pt x="59690" y="54610"/>
                      <a:pt x="40640" y="45720"/>
                    </a:cubicBezTo>
                    <a:cubicBezTo>
                      <a:pt x="33020" y="41910"/>
                      <a:pt x="27940" y="33020"/>
                      <a:pt x="29210" y="27940"/>
                    </a:cubicBezTo>
                    <a:cubicBezTo>
                      <a:pt x="33020" y="20320"/>
                      <a:pt x="95250" y="17780"/>
                      <a:pt x="107950" y="22860"/>
                    </a:cubicBezTo>
                    <a:cubicBezTo>
                      <a:pt x="114300" y="25400"/>
                      <a:pt x="116840" y="30480"/>
                      <a:pt x="116840" y="34290"/>
                    </a:cubicBezTo>
                    <a:cubicBezTo>
                      <a:pt x="116840" y="39370"/>
                      <a:pt x="111760" y="45720"/>
                      <a:pt x="106680" y="48260"/>
                    </a:cubicBezTo>
                    <a:cubicBezTo>
                      <a:pt x="99060" y="50800"/>
                      <a:pt x="76200" y="49530"/>
                      <a:pt x="69850" y="44450"/>
                    </a:cubicBezTo>
                    <a:cubicBezTo>
                      <a:pt x="66040" y="40640"/>
                      <a:pt x="62230" y="30480"/>
                      <a:pt x="66040" y="25400"/>
                    </a:cubicBezTo>
                    <a:cubicBezTo>
                      <a:pt x="71120" y="17780"/>
                      <a:pt x="114300" y="15240"/>
                      <a:pt x="125730" y="20320"/>
                    </a:cubicBezTo>
                    <a:cubicBezTo>
                      <a:pt x="130810" y="24130"/>
                      <a:pt x="135890" y="30480"/>
                      <a:pt x="134620" y="34290"/>
                    </a:cubicBezTo>
                    <a:cubicBezTo>
                      <a:pt x="134620" y="39370"/>
                      <a:pt x="128270" y="43180"/>
                      <a:pt x="121920" y="45720"/>
                    </a:cubicBezTo>
                    <a:cubicBezTo>
                      <a:pt x="109220" y="49530"/>
                      <a:pt x="64770" y="50800"/>
                      <a:pt x="57150" y="41910"/>
                    </a:cubicBezTo>
                    <a:cubicBezTo>
                      <a:pt x="52070" y="36830"/>
                      <a:pt x="50800" y="24130"/>
                      <a:pt x="54610" y="21590"/>
                    </a:cubicBezTo>
                    <a:cubicBezTo>
                      <a:pt x="63500" y="15240"/>
                      <a:pt x="123190" y="31750"/>
                      <a:pt x="127000" y="40640"/>
                    </a:cubicBezTo>
                    <a:cubicBezTo>
                      <a:pt x="129540" y="45720"/>
                      <a:pt x="124460" y="54610"/>
                      <a:pt x="118110" y="58420"/>
                    </a:cubicBezTo>
                    <a:cubicBezTo>
                      <a:pt x="109220" y="63500"/>
                      <a:pt x="74930" y="63500"/>
                      <a:pt x="67310" y="57150"/>
                    </a:cubicBezTo>
                    <a:cubicBezTo>
                      <a:pt x="62230" y="54610"/>
                      <a:pt x="58420" y="46990"/>
                      <a:pt x="59690" y="41910"/>
                    </a:cubicBezTo>
                    <a:cubicBezTo>
                      <a:pt x="60960" y="38100"/>
                      <a:pt x="66040" y="34290"/>
                      <a:pt x="71120" y="33020"/>
                    </a:cubicBezTo>
                    <a:cubicBezTo>
                      <a:pt x="83820" y="30480"/>
                      <a:pt x="137160" y="43180"/>
                      <a:pt x="137160" y="48260"/>
                    </a:cubicBezTo>
                    <a:cubicBezTo>
                      <a:pt x="137160" y="54610"/>
                      <a:pt x="54610" y="76200"/>
                      <a:pt x="49530" y="69850"/>
                    </a:cubicBezTo>
                    <a:cubicBezTo>
                      <a:pt x="46990" y="66040"/>
                      <a:pt x="52070" y="53340"/>
                      <a:pt x="59690" y="49530"/>
                    </a:cubicBezTo>
                    <a:cubicBezTo>
                      <a:pt x="76200" y="43180"/>
                      <a:pt x="157480" y="64770"/>
                      <a:pt x="162560" y="76200"/>
                    </a:cubicBezTo>
                    <a:cubicBezTo>
                      <a:pt x="163830" y="81280"/>
                      <a:pt x="158750" y="86360"/>
                      <a:pt x="153670" y="91440"/>
                    </a:cubicBezTo>
                    <a:cubicBezTo>
                      <a:pt x="142240" y="99060"/>
                      <a:pt x="109220" y="96520"/>
                      <a:pt x="92710" y="106680"/>
                    </a:cubicBezTo>
                    <a:cubicBezTo>
                      <a:pt x="76200" y="115570"/>
                      <a:pt x="59690" y="147320"/>
                      <a:pt x="54610" y="144780"/>
                    </a:cubicBezTo>
                    <a:cubicBezTo>
                      <a:pt x="50800" y="143510"/>
                      <a:pt x="48260" y="130810"/>
                      <a:pt x="52070" y="124460"/>
                    </a:cubicBezTo>
                    <a:cubicBezTo>
                      <a:pt x="58420" y="113030"/>
                      <a:pt x="88900" y="100330"/>
                      <a:pt x="110490" y="95250"/>
                    </a:cubicBezTo>
                    <a:cubicBezTo>
                      <a:pt x="133350" y="91440"/>
                      <a:pt x="168910" y="92710"/>
                      <a:pt x="184150" y="97790"/>
                    </a:cubicBezTo>
                    <a:cubicBezTo>
                      <a:pt x="191770" y="101600"/>
                      <a:pt x="198120" y="104140"/>
                      <a:pt x="200660" y="111760"/>
                    </a:cubicBezTo>
                    <a:cubicBezTo>
                      <a:pt x="204470" y="121920"/>
                      <a:pt x="196850" y="147320"/>
                      <a:pt x="186690" y="161290"/>
                    </a:cubicBezTo>
                    <a:cubicBezTo>
                      <a:pt x="171450" y="180340"/>
                      <a:pt x="134620" y="208280"/>
                      <a:pt x="111760" y="208280"/>
                    </a:cubicBezTo>
                    <a:cubicBezTo>
                      <a:pt x="92710" y="207010"/>
                      <a:pt x="57150" y="176530"/>
                      <a:pt x="59690" y="170180"/>
                    </a:cubicBezTo>
                    <a:cubicBezTo>
                      <a:pt x="60960" y="165100"/>
                      <a:pt x="111760" y="167640"/>
                      <a:pt x="120650" y="173990"/>
                    </a:cubicBezTo>
                    <a:cubicBezTo>
                      <a:pt x="125730" y="177800"/>
                      <a:pt x="128270" y="186690"/>
                      <a:pt x="127000" y="190500"/>
                    </a:cubicBezTo>
                    <a:cubicBezTo>
                      <a:pt x="125730" y="194310"/>
                      <a:pt x="120650" y="196850"/>
                      <a:pt x="114300" y="198120"/>
                    </a:cubicBezTo>
                    <a:cubicBezTo>
                      <a:pt x="104140" y="199390"/>
                      <a:pt x="72390" y="190500"/>
                      <a:pt x="68580" y="181610"/>
                    </a:cubicBezTo>
                    <a:cubicBezTo>
                      <a:pt x="64770" y="176530"/>
                      <a:pt x="68580" y="163830"/>
                      <a:pt x="73660" y="160020"/>
                    </a:cubicBezTo>
                    <a:cubicBezTo>
                      <a:pt x="77470" y="157480"/>
                      <a:pt x="92710" y="160020"/>
                      <a:pt x="96520" y="163830"/>
                    </a:cubicBezTo>
                    <a:cubicBezTo>
                      <a:pt x="99060" y="166370"/>
                      <a:pt x="99060" y="177800"/>
                      <a:pt x="96520" y="179070"/>
                    </a:cubicBezTo>
                    <a:cubicBezTo>
                      <a:pt x="92710" y="180340"/>
                      <a:pt x="67310" y="157480"/>
                      <a:pt x="68580" y="151130"/>
                    </a:cubicBezTo>
                    <a:cubicBezTo>
                      <a:pt x="68580" y="147320"/>
                      <a:pt x="76200" y="143510"/>
                      <a:pt x="82550" y="143510"/>
                    </a:cubicBezTo>
                    <a:cubicBezTo>
                      <a:pt x="92710" y="142240"/>
                      <a:pt x="119380" y="156210"/>
                      <a:pt x="123190" y="165100"/>
                    </a:cubicBezTo>
                    <a:cubicBezTo>
                      <a:pt x="125730" y="171450"/>
                      <a:pt x="121920" y="184150"/>
                      <a:pt x="114300" y="187960"/>
                    </a:cubicBezTo>
                    <a:cubicBezTo>
                      <a:pt x="102870" y="194310"/>
                      <a:pt x="45720" y="176530"/>
                      <a:pt x="36830" y="165100"/>
                    </a:cubicBezTo>
                    <a:cubicBezTo>
                      <a:pt x="31750" y="157480"/>
                      <a:pt x="31750" y="146050"/>
                      <a:pt x="36830" y="140970"/>
                    </a:cubicBezTo>
                    <a:cubicBezTo>
                      <a:pt x="44450" y="133350"/>
                      <a:pt x="96520" y="135890"/>
                      <a:pt x="101600" y="143510"/>
                    </a:cubicBezTo>
                    <a:cubicBezTo>
                      <a:pt x="104140" y="147320"/>
                      <a:pt x="99060" y="160020"/>
                      <a:pt x="93980" y="161290"/>
                    </a:cubicBezTo>
                    <a:cubicBezTo>
                      <a:pt x="83820" y="163830"/>
                      <a:pt x="30480" y="128270"/>
                      <a:pt x="29210" y="118110"/>
                    </a:cubicBezTo>
                    <a:cubicBezTo>
                      <a:pt x="29210" y="114300"/>
                      <a:pt x="35560" y="110490"/>
                      <a:pt x="43180" y="107950"/>
                    </a:cubicBezTo>
                    <a:cubicBezTo>
                      <a:pt x="58420" y="102870"/>
                      <a:pt x="115570" y="104140"/>
                      <a:pt x="124460" y="114300"/>
                    </a:cubicBezTo>
                    <a:cubicBezTo>
                      <a:pt x="130810" y="119380"/>
                      <a:pt x="130810" y="134620"/>
                      <a:pt x="127000" y="138430"/>
                    </a:cubicBezTo>
                    <a:cubicBezTo>
                      <a:pt x="119380" y="142240"/>
                      <a:pt x="63500" y="114300"/>
                      <a:pt x="60960" y="105410"/>
                    </a:cubicBezTo>
                    <a:cubicBezTo>
                      <a:pt x="60960" y="100330"/>
                      <a:pt x="67310" y="95250"/>
                      <a:pt x="73660" y="93980"/>
                    </a:cubicBezTo>
                    <a:cubicBezTo>
                      <a:pt x="85090" y="90170"/>
                      <a:pt x="120650" y="93980"/>
                      <a:pt x="129540" y="101600"/>
                    </a:cubicBezTo>
                    <a:cubicBezTo>
                      <a:pt x="133350" y="104140"/>
                      <a:pt x="134620" y="111760"/>
                      <a:pt x="134620" y="114300"/>
                    </a:cubicBezTo>
                    <a:cubicBezTo>
                      <a:pt x="132080" y="119380"/>
                      <a:pt x="127000" y="123190"/>
                      <a:pt x="119380" y="124460"/>
                    </a:cubicBezTo>
                    <a:cubicBezTo>
                      <a:pt x="105410" y="127000"/>
                      <a:pt x="55880" y="114300"/>
                      <a:pt x="45720" y="105410"/>
                    </a:cubicBezTo>
                    <a:cubicBezTo>
                      <a:pt x="40640" y="100330"/>
                      <a:pt x="36830" y="92710"/>
                      <a:pt x="39370" y="88900"/>
                    </a:cubicBezTo>
                    <a:cubicBezTo>
                      <a:pt x="46990" y="78740"/>
                      <a:pt x="138430" y="67310"/>
                      <a:pt x="146050" y="76200"/>
                    </a:cubicBezTo>
                    <a:cubicBezTo>
                      <a:pt x="149860" y="80010"/>
                      <a:pt x="147320" y="91440"/>
                      <a:pt x="142240" y="93980"/>
                    </a:cubicBezTo>
                    <a:cubicBezTo>
                      <a:pt x="130810" y="100330"/>
                      <a:pt x="71120" y="81280"/>
                      <a:pt x="59690" y="71120"/>
                    </a:cubicBezTo>
                    <a:cubicBezTo>
                      <a:pt x="54610" y="66040"/>
                      <a:pt x="52070" y="59690"/>
                      <a:pt x="53340" y="55880"/>
                    </a:cubicBezTo>
                    <a:cubicBezTo>
                      <a:pt x="53340" y="52070"/>
                      <a:pt x="58420" y="46990"/>
                      <a:pt x="64770" y="46990"/>
                    </a:cubicBezTo>
                    <a:cubicBezTo>
                      <a:pt x="74930" y="45720"/>
                      <a:pt x="115570" y="68580"/>
                      <a:pt x="114300" y="76200"/>
                    </a:cubicBezTo>
                    <a:cubicBezTo>
                      <a:pt x="113030" y="83820"/>
                      <a:pt x="67310" y="95250"/>
                      <a:pt x="55880" y="91440"/>
                    </a:cubicBezTo>
                    <a:cubicBezTo>
                      <a:pt x="50800" y="88900"/>
                      <a:pt x="45720" y="82550"/>
                      <a:pt x="45720" y="78740"/>
                    </a:cubicBezTo>
                    <a:cubicBezTo>
                      <a:pt x="45720" y="73660"/>
                      <a:pt x="57150" y="66040"/>
                      <a:pt x="57150" y="66040"/>
                    </a:cubicBezTo>
                  </a:path>
                </a:pathLst>
              </a:custGeom>
              <a:solidFill>
                <a:srgbClr val="FFC7BB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66" name="Group 66"/>
            <p:cNvGrpSpPr/>
            <p:nvPr/>
          </p:nvGrpSpPr>
          <p:grpSpPr>
            <a:xfrm>
              <a:off x="1127951" y="1678166"/>
              <a:ext cx="194310" cy="154940"/>
              <a:chOff x="0" y="0"/>
              <a:chExt cx="194310" cy="154940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49530" y="50800"/>
                <a:ext cx="95250" cy="4953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49530">
                    <a:moveTo>
                      <a:pt x="92710" y="38100"/>
                    </a:moveTo>
                    <a:cubicBezTo>
                      <a:pt x="27940" y="49530"/>
                      <a:pt x="2540" y="22860"/>
                      <a:pt x="1270" y="12700"/>
                    </a:cubicBezTo>
                    <a:cubicBezTo>
                      <a:pt x="0" y="8890"/>
                      <a:pt x="3810" y="3810"/>
                      <a:pt x="6350" y="2540"/>
                    </a:cubicBezTo>
                    <a:cubicBezTo>
                      <a:pt x="10160" y="1270"/>
                      <a:pt x="25400" y="6350"/>
                      <a:pt x="26670" y="10160"/>
                    </a:cubicBezTo>
                    <a:cubicBezTo>
                      <a:pt x="26670" y="12700"/>
                      <a:pt x="12700" y="25400"/>
                      <a:pt x="8890" y="24130"/>
                    </a:cubicBezTo>
                    <a:cubicBezTo>
                      <a:pt x="5080" y="22860"/>
                      <a:pt x="0" y="13970"/>
                      <a:pt x="1270" y="10160"/>
                    </a:cubicBezTo>
                    <a:cubicBezTo>
                      <a:pt x="2540" y="6350"/>
                      <a:pt x="10160" y="0"/>
                      <a:pt x="16510" y="0"/>
                    </a:cubicBezTo>
                    <a:cubicBezTo>
                      <a:pt x="26670" y="1270"/>
                      <a:pt x="41910" y="25400"/>
                      <a:pt x="54610" y="27940"/>
                    </a:cubicBezTo>
                    <a:cubicBezTo>
                      <a:pt x="67310" y="30480"/>
                      <a:pt x="86360" y="12700"/>
                      <a:pt x="91440" y="16510"/>
                    </a:cubicBezTo>
                    <a:cubicBezTo>
                      <a:pt x="95250" y="20320"/>
                      <a:pt x="92710" y="38100"/>
                      <a:pt x="92710" y="38100"/>
                    </a:cubicBezTo>
                  </a:path>
                </a:pathLst>
              </a:custGeom>
              <a:solidFill>
                <a:srgbClr val="FFC7BB"/>
              </a:solidFill>
              <a:ln cap="sq">
                <a:noFill/>
                <a:prstDash val="solid"/>
                <a:miter/>
              </a:ln>
            </p:spPr>
          </p:sp>
        </p:grpSp>
      </p:grpSp>
      <p:sp>
        <p:nvSpPr>
          <p:cNvPr id="68" name="TextBox 68"/>
          <p:cNvSpPr txBox="1"/>
          <p:nvPr/>
        </p:nvSpPr>
        <p:spPr>
          <a:xfrm>
            <a:off x="9306409" y="6798978"/>
            <a:ext cx="370991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45.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3849"/>
            <a:ext cx="9753600" cy="1114364"/>
            <a:chOff x="0" y="0"/>
            <a:chExt cx="3612444" cy="4127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1979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1478213"/>
            <a:ext cx="9753600" cy="1114364"/>
            <a:chOff x="0" y="0"/>
            <a:chExt cx="3612444" cy="4127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31520" y="1875964"/>
            <a:ext cx="8290560" cy="4707716"/>
            <a:chOff x="0" y="0"/>
            <a:chExt cx="11054080" cy="6276954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1054080" cy="6276954"/>
              <a:chOff x="0" y="0"/>
              <a:chExt cx="3070578" cy="174359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070578" cy="1743598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743598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743598"/>
                    </a:lnTo>
                    <a:lnTo>
                      <a:pt x="0" y="1743598"/>
                    </a:lnTo>
                    <a:close/>
                  </a:path>
                </a:pathLst>
              </a:custGeom>
              <a:solidFill>
                <a:srgbClr val="4968D0">
                  <a:alpha val="34902"/>
                </a:srgbClr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3070578" cy="17721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917177" y="36682"/>
              <a:ext cx="8093903" cy="821169"/>
              <a:chOff x="0" y="0"/>
              <a:chExt cx="2248306" cy="22810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248306" cy="228103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28103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28103"/>
                    </a:lnTo>
                    <a:lnTo>
                      <a:pt x="0" y="22810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2248306" cy="2471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Tarnowie,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Wojniczu, Filia w Żabnie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3000" y="36682"/>
              <a:ext cx="2824867" cy="821169"/>
              <a:chOff x="0" y="0"/>
              <a:chExt cx="784685" cy="22810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784685" cy="228103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28103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28103"/>
                    </a:lnTo>
                    <a:lnTo>
                      <a:pt x="0" y="22810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784685" cy="256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917177" y="908651"/>
              <a:ext cx="8093903" cy="808469"/>
              <a:chOff x="0" y="0"/>
              <a:chExt cx="2248306" cy="22457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248306" cy="22457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2457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24575"/>
                    </a:lnTo>
                    <a:lnTo>
                      <a:pt x="0" y="22457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19050"/>
                <a:ext cx="2248306" cy="2436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,,Światowy Dzień Książki i Praw Autorskich”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3000" y="908651"/>
              <a:ext cx="2824867" cy="808469"/>
              <a:chOff x="0" y="0"/>
              <a:chExt cx="784685" cy="22457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784685" cy="22457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2457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24575"/>
                    </a:lnTo>
                    <a:lnTo>
                      <a:pt x="0" y="22457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784685" cy="2531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2917177" y="1770525"/>
              <a:ext cx="8093903" cy="873061"/>
              <a:chOff x="0" y="0"/>
              <a:chExt cx="2248306" cy="24251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248306" cy="24251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4251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42517"/>
                    </a:lnTo>
                    <a:lnTo>
                      <a:pt x="0" y="24251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19050"/>
                <a:ext cx="2248306" cy="261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Promowanie czytania literatury dziecięcej.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43000" y="1767921"/>
              <a:ext cx="2824867" cy="873061"/>
              <a:chOff x="0" y="0"/>
              <a:chExt cx="784685" cy="242517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784685" cy="24251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4251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42517"/>
                    </a:lnTo>
                    <a:lnTo>
                      <a:pt x="0" y="24251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784685" cy="2710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2917177" y="2694386"/>
              <a:ext cx="8093903" cy="802963"/>
              <a:chOff x="0" y="0"/>
              <a:chExt cx="2248306" cy="223045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248306" cy="22304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2304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23045"/>
                    </a:lnTo>
                    <a:lnTo>
                      <a:pt x="0" y="2230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19050"/>
                <a:ext cx="2248306" cy="2420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Dzieci uczestniczące w terapii logopedycznej oraz ich rodzice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3000" y="2694386"/>
              <a:ext cx="2824867" cy="802963"/>
              <a:chOff x="0" y="0"/>
              <a:chExt cx="784685" cy="223045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784685" cy="22304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2304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23045"/>
                    </a:lnTo>
                    <a:lnTo>
                      <a:pt x="0" y="2230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784685" cy="2516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2917177" y="3548148"/>
              <a:ext cx="8093903" cy="598680"/>
              <a:chOff x="0" y="0"/>
              <a:chExt cx="2248306" cy="1663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248306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630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19050"/>
                <a:ext cx="2248306" cy="185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kwiecień 2024 r.</a:t>
                </a: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43000" y="3548148"/>
              <a:ext cx="2824867" cy="598680"/>
              <a:chOff x="0" y="0"/>
              <a:chExt cx="784685" cy="1663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784685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630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28575"/>
                <a:ext cx="784685" cy="194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2917177" y="4900273"/>
              <a:ext cx="8093903" cy="651845"/>
              <a:chOff x="0" y="0"/>
              <a:chExt cx="2248306" cy="181068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248306" cy="18106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8106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81068"/>
                    </a:lnTo>
                    <a:lnTo>
                      <a:pt x="0" y="18106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19050"/>
                <a:ext cx="2248306" cy="2001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Katarzyna Kargol, mgr Katarzyna Zych</a:t>
                </a: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43000" y="4900273"/>
              <a:ext cx="2824867" cy="651845"/>
              <a:chOff x="0" y="0"/>
              <a:chExt cx="784685" cy="181068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784685" cy="18106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8106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81068"/>
                    </a:lnTo>
                    <a:lnTo>
                      <a:pt x="0" y="18106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28575"/>
                <a:ext cx="784685" cy="2096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2917177" y="5593357"/>
              <a:ext cx="8093903" cy="651845"/>
              <a:chOff x="0" y="0"/>
              <a:chExt cx="2248306" cy="181068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2248306" cy="18106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8106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81068"/>
                    </a:lnTo>
                    <a:lnTo>
                      <a:pt x="0" y="18106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19050"/>
                <a:ext cx="2248306" cy="2001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Spotkania z dziećmi</a:t>
                </a:r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43000" y="5593357"/>
              <a:ext cx="2824867" cy="651845"/>
              <a:chOff x="0" y="0"/>
              <a:chExt cx="784685" cy="181068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784685" cy="18106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8106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81068"/>
                    </a:lnTo>
                    <a:lnTo>
                      <a:pt x="0" y="18106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28575"/>
                <a:ext cx="784685" cy="2096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2917177" y="4197628"/>
              <a:ext cx="8093903" cy="651845"/>
              <a:chOff x="0" y="0"/>
              <a:chExt cx="2248306" cy="181068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2248306" cy="18106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8106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81068"/>
                    </a:lnTo>
                    <a:lnTo>
                      <a:pt x="0" y="18106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19050"/>
                <a:ext cx="2248306" cy="2001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PPPP w Tarnowie Filia w Wojniczu, Filia w Żabnie</a:t>
                </a:r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43000" y="4197628"/>
              <a:ext cx="2824867" cy="651845"/>
              <a:chOff x="0" y="0"/>
              <a:chExt cx="784685" cy="181068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784685" cy="18106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8106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81068"/>
                    </a:lnTo>
                    <a:lnTo>
                      <a:pt x="0" y="18106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0" y="-28575"/>
                <a:ext cx="784685" cy="2096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Miejsce</a:t>
                </a:r>
              </a:p>
            </p:txBody>
          </p:sp>
        </p:grpSp>
      </p:grpSp>
      <p:grpSp>
        <p:nvGrpSpPr>
          <p:cNvPr id="60" name="Group 60"/>
          <p:cNvGrpSpPr/>
          <p:nvPr/>
        </p:nvGrpSpPr>
        <p:grpSpPr>
          <a:xfrm>
            <a:off x="7344767" y="170103"/>
            <a:ext cx="1677313" cy="1618523"/>
            <a:chOff x="0" y="0"/>
            <a:chExt cx="2236417" cy="215803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2181225" cy="353537"/>
            </a:xfrm>
            <a:custGeom>
              <a:avLst/>
              <a:gdLst/>
              <a:ahLst/>
              <a:cxnLst/>
              <a:rect l="l" t="t" r="r" b="b"/>
              <a:pathLst>
                <a:path w="2181225" h="353537">
                  <a:moveTo>
                    <a:pt x="0" y="0"/>
                  </a:moveTo>
                  <a:lnTo>
                    <a:pt x="2181225" y="0"/>
                  </a:lnTo>
                  <a:lnTo>
                    <a:pt x="2181225" y="353537"/>
                  </a:lnTo>
                  <a:lnTo>
                    <a:pt x="0" y="3535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690989"/>
              </a:stretch>
            </a:blipFill>
          </p:spPr>
        </p:sp>
        <p:sp>
          <p:nvSpPr>
            <p:cNvPr id="62" name="Freeform 62"/>
            <p:cNvSpPr/>
            <p:nvPr/>
          </p:nvSpPr>
          <p:spPr>
            <a:xfrm>
              <a:off x="0" y="7004"/>
              <a:ext cx="2236417" cy="2151027"/>
            </a:xfrm>
            <a:custGeom>
              <a:avLst/>
              <a:gdLst/>
              <a:ahLst/>
              <a:cxnLst/>
              <a:rect l="l" t="t" r="r" b="b"/>
              <a:pathLst>
                <a:path w="2236417" h="2151027">
                  <a:moveTo>
                    <a:pt x="0" y="0"/>
                  </a:moveTo>
                  <a:lnTo>
                    <a:pt x="2236417" y="0"/>
                  </a:lnTo>
                  <a:lnTo>
                    <a:pt x="2236417" y="2151026"/>
                  </a:lnTo>
                  <a:lnTo>
                    <a:pt x="0" y="2151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TextBox 63"/>
            <p:cNvSpPr txBox="1"/>
            <p:nvPr/>
          </p:nvSpPr>
          <p:spPr>
            <a:xfrm rot="-411965">
              <a:off x="1366292" y="1040630"/>
              <a:ext cx="672088" cy="767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"/>
                </a:lnSpc>
              </a:pPr>
              <a:r>
                <a:rPr lang="en-US" sz="400" i="1">
                  <a:solidFill>
                    <a:srgbClr val="5D3D3D"/>
                  </a:solidFill>
                  <a:latin typeface="Open Sans Italics"/>
                  <a:ea typeface="Open Sans Italics"/>
                  <a:cs typeface="Open Sans Italics"/>
                  <a:sym typeface="Open Sans Italics"/>
                </a:rPr>
                <a:t>Adam Mickiewicz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 rot="-432577">
              <a:off x="1378934" y="333145"/>
              <a:ext cx="661234" cy="296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3"/>
                </a:lnSpc>
              </a:pPr>
              <a:r>
                <a:rPr lang="en-US" sz="688" i="1">
                  <a:solidFill>
                    <a:srgbClr val="350E07"/>
                  </a:solidFill>
                  <a:latin typeface="Noto Serif Italics"/>
                  <a:ea typeface="Noto Serif Italics"/>
                  <a:cs typeface="Noto Serif Italics"/>
                  <a:sym typeface="Noto Serif Italics"/>
                </a:rPr>
                <a:t>Pan Tadeusz</a:t>
              </a:r>
            </a:p>
          </p:txBody>
        </p:sp>
        <p:sp>
          <p:nvSpPr>
            <p:cNvPr id="65" name="Freeform 65"/>
            <p:cNvSpPr/>
            <p:nvPr/>
          </p:nvSpPr>
          <p:spPr>
            <a:xfrm rot="-257951">
              <a:off x="1680747" y="717732"/>
              <a:ext cx="123386" cy="235632"/>
            </a:xfrm>
            <a:custGeom>
              <a:avLst/>
              <a:gdLst/>
              <a:ahLst/>
              <a:cxnLst/>
              <a:rect l="l" t="t" r="r" b="b"/>
              <a:pathLst>
                <a:path w="123386" h="235632">
                  <a:moveTo>
                    <a:pt x="0" y="0"/>
                  </a:moveTo>
                  <a:lnTo>
                    <a:pt x="123386" y="0"/>
                  </a:lnTo>
                  <a:lnTo>
                    <a:pt x="123386" y="235632"/>
                  </a:lnTo>
                  <a:lnTo>
                    <a:pt x="0" y="235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6" name="TextBox 66"/>
          <p:cNvSpPr txBox="1"/>
          <p:nvPr/>
        </p:nvSpPr>
        <p:spPr>
          <a:xfrm>
            <a:off x="731520" y="435256"/>
            <a:ext cx="7146969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ŚWIATOWY DZIEŃ KSIĄŻKI </a:t>
            </a:r>
          </a:p>
          <a:p>
            <a:pPr algn="l">
              <a:lnSpc>
                <a:spcPts val="3840"/>
              </a:lnSpc>
            </a:pPr>
            <a:r>
              <a:rPr lang="en-US" sz="3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 PRAW AUTORSKICH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9301825" y="6798978"/>
            <a:ext cx="375575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46.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60593"/>
            <a:ext cx="9753600" cy="2431984"/>
            <a:chOff x="0" y="0"/>
            <a:chExt cx="13004800" cy="324264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271008"/>
              <a:ext cx="13004800" cy="1485819"/>
              <a:chOff x="0" y="0"/>
              <a:chExt cx="3612444" cy="41272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612445" cy="412727"/>
              </a:xfrm>
              <a:custGeom>
                <a:avLst/>
                <a:gdLst/>
                <a:ahLst/>
                <a:cxnLst/>
                <a:rect l="l" t="t" r="r" b="b"/>
                <a:pathLst>
                  <a:path w="3612445" h="412727">
                    <a:moveTo>
                      <a:pt x="0" y="0"/>
                    </a:moveTo>
                    <a:lnTo>
                      <a:pt x="3612445" y="0"/>
                    </a:lnTo>
                    <a:lnTo>
                      <a:pt x="3612445" y="412727"/>
                    </a:lnTo>
                    <a:lnTo>
                      <a:pt x="0" y="412727"/>
                    </a:lnTo>
                    <a:close/>
                  </a:path>
                </a:pathLst>
              </a:custGeom>
              <a:solidFill>
                <a:srgbClr val="1979EB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3612444" cy="4413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9125264" y="239546"/>
              <a:ext cx="755191" cy="368632"/>
              <a:chOff x="0" y="0"/>
              <a:chExt cx="209775" cy="10239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09775" cy="102398"/>
              </a:xfrm>
              <a:custGeom>
                <a:avLst/>
                <a:gdLst/>
                <a:ahLst/>
                <a:cxnLst/>
                <a:rect l="l" t="t" r="r" b="b"/>
                <a:pathLst>
                  <a:path w="209775" h="102398">
                    <a:moveTo>
                      <a:pt x="51199" y="0"/>
                    </a:moveTo>
                    <a:lnTo>
                      <a:pt x="158576" y="0"/>
                    </a:lnTo>
                    <a:cubicBezTo>
                      <a:pt x="172155" y="0"/>
                      <a:pt x="185178" y="5394"/>
                      <a:pt x="194779" y="14996"/>
                    </a:cubicBezTo>
                    <a:cubicBezTo>
                      <a:pt x="204381" y="24597"/>
                      <a:pt x="209775" y="37620"/>
                      <a:pt x="209775" y="51199"/>
                    </a:cubicBezTo>
                    <a:lnTo>
                      <a:pt x="209775" y="51199"/>
                    </a:lnTo>
                    <a:cubicBezTo>
                      <a:pt x="209775" y="64778"/>
                      <a:pt x="204381" y="77800"/>
                      <a:pt x="194779" y="87402"/>
                    </a:cubicBezTo>
                    <a:cubicBezTo>
                      <a:pt x="185178" y="97004"/>
                      <a:pt x="172155" y="102398"/>
                      <a:pt x="158576" y="102398"/>
                    </a:cubicBezTo>
                    <a:lnTo>
                      <a:pt x="51199" y="102398"/>
                    </a:lnTo>
                    <a:cubicBezTo>
                      <a:pt x="37620" y="102398"/>
                      <a:pt x="24597" y="97004"/>
                      <a:pt x="14996" y="87402"/>
                    </a:cubicBezTo>
                    <a:cubicBezTo>
                      <a:pt x="5394" y="77800"/>
                      <a:pt x="0" y="64778"/>
                      <a:pt x="0" y="51199"/>
                    </a:cubicBezTo>
                    <a:lnTo>
                      <a:pt x="0" y="51199"/>
                    </a:lnTo>
                    <a:cubicBezTo>
                      <a:pt x="0" y="37620"/>
                      <a:pt x="5394" y="24597"/>
                      <a:pt x="14996" y="14996"/>
                    </a:cubicBezTo>
                    <a:cubicBezTo>
                      <a:pt x="24597" y="5394"/>
                      <a:pt x="37620" y="0"/>
                      <a:pt x="5119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209775" cy="1309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125264" y="199072"/>
              <a:ext cx="755191" cy="377645"/>
              <a:chOff x="0" y="0"/>
              <a:chExt cx="209775" cy="10490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09775" cy="104901"/>
              </a:xfrm>
              <a:custGeom>
                <a:avLst/>
                <a:gdLst/>
                <a:ahLst/>
                <a:cxnLst/>
                <a:rect l="l" t="t" r="r" b="b"/>
                <a:pathLst>
                  <a:path w="209775" h="104901">
                    <a:moveTo>
                      <a:pt x="0" y="0"/>
                    </a:moveTo>
                    <a:lnTo>
                      <a:pt x="209775" y="0"/>
                    </a:lnTo>
                    <a:lnTo>
                      <a:pt x="209775" y="104901"/>
                    </a:lnTo>
                    <a:lnTo>
                      <a:pt x="0" y="10490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209775" cy="1334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-70179">
              <a:off x="9153955" y="394992"/>
              <a:ext cx="697807" cy="230325"/>
              <a:chOff x="0" y="0"/>
              <a:chExt cx="193835" cy="6397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3835" cy="63979"/>
              </a:xfrm>
              <a:custGeom>
                <a:avLst/>
                <a:gdLst/>
                <a:ahLst/>
                <a:cxnLst/>
                <a:rect l="l" t="t" r="r" b="b"/>
                <a:pathLst>
                  <a:path w="193835" h="63979">
                    <a:moveTo>
                      <a:pt x="0" y="0"/>
                    </a:moveTo>
                    <a:lnTo>
                      <a:pt x="193835" y="0"/>
                    </a:lnTo>
                    <a:lnTo>
                      <a:pt x="193835" y="63979"/>
                    </a:lnTo>
                    <a:lnTo>
                      <a:pt x="0" y="6397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193835" cy="925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80631">
              <a:off x="9634464" y="513011"/>
              <a:ext cx="244801" cy="104316"/>
              <a:chOff x="0" y="0"/>
              <a:chExt cx="68000" cy="2897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8000" cy="28977"/>
              </a:xfrm>
              <a:custGeom>
                <a:avLst/>
                <a:gdLst/>
                <a:ahLst/>
                <a:cxnLst/>
                <a:rect l="l" t="t" r="r" b="b"/>
                <a:pathLst>
                  <a:path w="68000" h="28977">
                    <a:moveTo>
                      <a:pt x="14488" y="0"/>
                    </a:moveTo>
                    <a:lnTo>
                      <a:pt x="53512" y="0"/>
                    </a:lnTo>
                    <a:cubicBezTo>
                      <a:pt x="57354" y="0"/>
                      <a:pt x="61040" y="1526"/>
                      <a:pt x="63757" y="4244"/>
                    </a:cubicBezTo>
                    <a:cubicBezTo>
                      <a:pt x="66474" y="6961"/>
                      <a:pt x="68000" y="10646"/>
                      <a:pt x="68000" y="14488"/>
                    </a:cubicBezTo>
                    <a:lnTo>
                      <a:pt x="68000" y="14488"/>
                    </a:lnTo>
                    <a:cubicBezTo>
                      <a:pt x="68000" y="18331"/>
                      <a:pt x="66474" y="22016"/>
                      <a:pt x="63757" y="24733"/>
                    </a:cubicBezTo>
                    <a:cubicBezTo>
                      <a:pt x="61040" y="27450"/>
                      <a:pt x="57354" y="28977"/>
                      <a:pt x="53512" y="28977"/>
                    </a:cubicBezTo>
                    <a:lnTo>
                      <a:pt x="14488" y="28977"/>
                    </a:lnTo>
                    <a:cubicBezTo>
                      <a:pt x="10646" y="28977"/>
                      <a:pt x="6961" y="27450"/>
                      <a:pt x="4244" y="24733"/>
                    </a:cubicBezTo>
                    <a:cubicBezTo>
                      <a:pt x="1526" y="22016"/>
                      <a:pt x="0" y="18331"/>
                      <a:pt x="0" y="14488"/>
                    </a:cubicBezTo>
                    <a:lnTo>
                      <a:pt x="0" y="14488"/>
                    </a:lnTo>
                    <a:cubicBezTo>
                      <a:pt x="0" y="10646"/>
                      <a:pt x="1526" y="6961"/>
                      <a:pt x="4244" y="4244"/>
                    </a:cubicBezTo>
                    <a:cubicBezTo>
                      <a:pt x="6961" y="1526"/>
                      <a:pt x="10646" y="0"/>
                      <a:pt x="1448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68000" cy="575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400144">
              <a:off x="9109444" y="266759"/>
              <a:ext cx="84467" cy="314207"/>
              <a:chOff x="0" y="0"/>
              <a:chExt cx="23463" cy="8728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3463" cy="87280"/>
              </a:xfrm>
              <a:custGeom>
                <a:avLst/>
                <a:gdLst/>
                <a:ahLst/>
                <a:cxnLst/>
                <a:rect l="l" t="t" r="r" b="b"/>
                <a:pathLst>
                  <a:path w="23463" h="87280">
                    <a:moveTo>
                      <a:pt x="11732" y="0"/>
                    </a:moveTo>
                    <a:lnTo>
                      <a:pt x="11732" y="0"/>
                    </a:lnTo>
                    <a:cubicBezTo>
                      <a:pt x="18211" y="0"/>
                      <a:pt x="23463" y="5252"/>
                      <a:pt x="23463" y="11732"/>
                    </a:cubicBezTo>
                    <a:lnTo>
                      <a:pt x="23463" y="75548"/>
                    </a:lnTo>
                    <a:cubicBezTo>
                      <a:pt x="23463" y="82027"/>
                      <a:pt x="18211" y="87280"/>
                      <a:pt x="11732" y="87280"/>
                    </a:cubicBezTo>
                    <a:lnTo>
                      <a:pt x="11732" y="87280"/>
                    </a:lnTo>
                    <a:cubicBezTo>
                      <a:pt x="5252" y="87280"/>
                      <a:pt x="0" y="82027"/>
                      <a:pt x="0" y="75548"/>
                    </a:cubicBezTo>
                    <a:lnTo>
                      <a:pt x="0" y="11732"/>
                    </a:lnTo>
                    <a:cubicBezTo>
                      <a:pt x="0" y="5252"/>
                      <a:pt x="5252" y="0"/>
                      <a:pt x="1173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23463" cy="1158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 rot="80631">
              <a:off x="9059701" y="478729"/>
              <a:ext cx="91215" cy="66039"/>
              <a:chOff x="0" y="0"/>
              <a:chExt cx="25337" cy="18344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5337" cy="18344"/>
              </a:xfrm>
              <a:custGeom>
                <a:avLst/>
                <a:gdLst/>
                <a:ahLst/>
                <a:cxnLst/>
                <a:rect l="l" t="t" r="r" b="b"/>
                <a:pathLst>
                  <a:path w="25337" h="18344">
                    <a:moveTo>
                      <a:pt x="9172" y="0"/>
                    </a:moveTo>
                    <a:lnTo>
                      <a:pt x="16165" y="0"/>
                    </a:lnTo>
                    <a:cubicBezTo>
                      <a:pt x="21231" y="0"/>
                      <a:pt x="25337" y="4107"/>
                      <a:pt x="25337" y="9172"/>
                    </a:cubicBezTo>
                    <a:lnTo>
                      <a:pt x="25337" y="9172"/>
                    </a:lnTo>
                    <a:cubicBezTo>
                      <a:pt x="25337" y="11605"/>
                      <a:pt x="24371" y="13938"/>
                      <a:pt x="22651" y="15658"/>
                    </a:cubicBezTo>
                    <a:cubicBezTo>
                      <a:pt x="20931" y="17378"/>
                      <a:pt x="18598" y="18344"/>
                      <a:pt x="16165" y="18344"/>
                    </a:cubicBezTo>
                    <a:lnTo>
                      <a:pt x="9172" y="18344"/>
                    </a:lnTo>
                    <a:cubicBezTo>
                      <a:pt x="4107" y="18344"/>
                      <a:pt x="0" y="14238"/>
                      <a:pt x="0" y="9172"/>
                    </a:cubicBezTo>
                    <a:lnTo>
                      <a:pt x="0" y="9172"/>
                    </a:lnTo>
                    <a:cubicBezTo>
                      <a:pt x="0" y="4107"/>
                      <a:pt x="4107" y="0"/>
                      <a:pt x="917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25337" cy="46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 rot="80631">
              <a:off x="9129575" y="271948"/>
              <a:ext cx="84467" cy="368632"/>
              <a:chOff x="0" y="0"/>
              <a:chExt cx="23463" cy="10239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3463" cy="102398"/>
              </a:xfrm>
              <a:custGeom>
                <a:avLst/>
                <a:gdLst/>
                <a:ahLst/>
                <a:cxnLst/>
                <a:rect l="l" t="t" r="r" b="b"/>
                <a:pathLst>
                  <a:path w="23463" h="102398">
                    <a:moveTo>
                      <a:pt x="11732" y="0"/>
                    </a:moveTo>
                    <a:lnTo>
                      <a:pt x="11732" y="0"/>
                    </a:lnTo>
                    <a:cubicBezTo>
                      <a:pt x="18211" y="0"/>
                      <a:pt x="23463" y="5252"/>
                      <a:pt x="23463" y="11732"/>
                    </a:cubicBezTo>
                    <a:lnTo>
                      <a:pt x="23463" y="90666"/>
                    </a:lnTo>
                    <a:cubicBezTo>
                      <a:pt x="23463" y="97145"/>
                      <a:pt x="18211" y="102398"/>
                      <a:pt x="11732" y="102398"/>
                    </a:cubicBezTo>
                    <a:lnTo>
                      <a:pt x="11732" y="102398"/>
                    </a:lnTo>
                    <a:cubicBezTo>
                      <a:pt x="5252" y="102398"/>
                      <a:pt x="0" y="97145"/>
                      <a:pt x="0" y="90666"/>
                    </a:cubicBezTo>
                    <a:lnTo>
                      <a:pt x="0" y="11732"/>
                    </a:lnTo>
                    <a:cubicBezTo>
                      <a:pt x="0" y="5252"/>
                      <a:pt x="5252" y="0"/>
                      <a:pt x="1173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23463" cy="1309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8954770" y="420296"/>
              <a:ext cx="256540" cy="191405"/>
              <a:chOff x="0" y="0"/>
              <a:chExt cx="256540" cy="191405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49530" y="40533"/>
                <a:ext cx="158750" cy="105836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105836">
                    <a:moveTo>
                      <a:pt x="123190" y="33777"/>
                    </a:moveTo>
                    <a:cubicBezTo>
                      <a:pt x="95250" y="49540"/>
                      <a:pt x="87630" y="45036"/>
                      <a:pt x="86360" y="41659"/>
                    </a:cubicBezTo>
                    <a:cubicBezTo>
                      <a:pt x="86360" y="38281"/>
                      <a:pt x="88900" y="30400"/>
                      <a:pt x="93980" y="28148"/>
                    </a:cubicBezTo>
                    <a:cubicBezTo>
                      <a:pt x="102870" y="24770"/>
                      <a:pt x="134620" y="29274"/>
                      <a:pt x="142240" y="38281"/>
                    </a:cubicBezTo>
                    <a:cubicBezTo>
                      <a:pt x="148590" y="46162"/>
                      <a:pt x="146050" y="73184"/>
                      <a:pt x="139700" y="76562"/>
                    </a:cubicBezTo>
                    <a:cubicBezTo>
                      <a:pt x="134620" y="79940"/>
                      <a:pt x="115570" y="72058"/>
                      <a:pt x="115570" y="69806"/>
                    </a:cubicBezTo>
                    <a:cubicBezTo>
                      <a:pt x="115570" y="67555"/>
                      <a:pt x="130810" y="60799"/>
                      <a:pt x="135890" y="61925"/>
                    </a:cubicBezTo>
                    <a:cubicBezTo>
                      <a:pt x="142240" y="63051"/>
                      <a:pt x="147320" y="68681"/>
                      <a:pt x="149860" y="74310"/>
                    </a:cubicBezTo>
                    <a:cubicBezTo>
                      <a:pt x="153670" y="79940"/>
                      <a:pt x="158750" y="88947"/>
                      <a:pt x="156210" y="94577"/>
                    </a:cubicBezTo>
                    <a:cubicBezTo>
                      <a:pt x="153670" y="100206"/>
                      <a:pt x="143510" y="104710"/>
                      <a:pt x="135890" y="104710"/>
                    </a:cubicBezTo>
                    <a:cubicBezTo>
                      <a:pt x="121920" y="105836"/>
                      <a:pt x="104140" y="86695"/>
                      <a:pt x="85090" y="81066"/>
                    </a:cubicBezTo>
                    <a:cubicBezTo>
                      <a:pt x="63500" y="75436"/>
                      <a:pt x="24130" y="81066"/>
                      <a:pt x="11430" y="74310"/>
                    </a:cubicBezTo>
                    <a:cubicBezTo>
                      <a:pt x="5080" y="70932"/>
                      <a:pt x="0" y="65303"/>
                      <a:pt x="1270" y="61925"/>
                    </a:cubicBezTo>
                    <a:cubicBezTo>
                      <a:pt x="5080" y="55170"/>
                      <a:pt x="74930" y="45036"/>
                      <a:pt x="85090" y="52918"/>
                    </a:cubicBezTo>
                    <a:cubicBezTo>
                      <a:pt x="91440" y="56296"/>
                      <a:pt x="92710" y="68681"/>
                      <a:pt x="88900" y="73184"/>
                    </a:cubicBezTo>
                    <a:cubicBezTo>
                      <a:pt x="81280" y="82192"/>
                      <a:pt x="26670" y="87821"/>
                      <a:pt x="13970" y="82192"/>
                    </a:cubicBezTo>
                    <a:cubicBezTo>
                      <a:pt x="7620" y="78814"/>
                      <a:pt x="1270" y="70932"/>
                      <a:pt x="3810" y="65303"/>
                    </a:cubicBezTo>
                    <a:cubicBezTo>
                      <a:pt x="10160" y="52918"/>
                      <a:pt x="102870" y="29274"/>
                      <a:pt x="121920" y="32651"/>
                    </a:cubicBezTo>
                    <a:cubicBezTo>
                      <a:pt x="129540" y="33777"/>
                      <a:pt x="134620" y="38281"/>
                      <a:pt x="134620" y="41659"/>
                    </a:cubicBezTo>
                    <a:cubicBezTo>
                      <a:pt x="135890" y="45036"/>
                      <a:pt x="133350" y="49540"/>
                      <a:pt x="129540" y="52918"/>
                    </a:cubicBezTo>
                    <a:cubicBezTo>
                      <a:pt x="118110" y="60799"/>
                      <a:pt x="71120" y="70932"/>
                      <a:pt x="57150" y="66429"/>
                    </a:cubicBezTo>
                    <a:cubicBezTo>
                      <a:pt x="49530" y="65303"/>
                      <a:pt x="41910" y="59673"/>
                      <a:pt x="43180" y="55170"/>
                    </a:cubicBezTo>
                    <a:cubicBezTo>
                      <a:pt x="44450" y="43910"/>
                      <a:pt x="125730" y="0"/>
                      <a:pt x="137160" y="4504"/>
                    </a:cubicBezTo>
                    <a:cubicBezTo>
                      <a:pt x="142240" y="6755"/>
                      <a:pt x="143510" y="18014"/>
                      <a:pt x="138430" y="25896"/>
                    </a:cubicBezTo>
                    <a:cubicBezTo>
                      <a:pt x="130810" y="39407"/>
                      <a:pt x="73660" y="67555"/>
                      <a:pt x="57150" y="67555"/>
                    </a:cubicBezTo>
                    <a:cubicBezTo>
                      <a:pt x="49530" y="66429"/>
                      <a:pt x="39370" y="58547"/>
                      <a:pt x="40640" y="56296"/>
                    </a:cubicBezTo>
                    <a:cubicBezTo>
                      <a:pt x="40640" y="52918"/>
                      <a:pt x="58420" y="46162"/>
                      <a:pt x="60960" y="48414"/>
                    </a:cubicBezTo>
                    <a:cubicBezTo>
                      <a:pt x="64770" y="50666"/>
                      <a:pt x="62230" y="64177"/>
                      <a:pt x="58420" y="66429"/>
                    </a:cubicBezTo>
                    <a:cubicBezTo>
                      <a:pt x="54610" y="68681"/>
                      <a:pt x="45720" y="66429"/>
                      <a:pt x="43180" y="64177"/>
                    </a:cubicBezTo>
                    <a:cubicBezTo>
                      <a:pt x="40640" y="60799"/>
                      <a:pt x="40640" y="52918"/>
                      <a:pt x="45720" y="47288"/>
                    </a:cubicBezTo>
                    <a:cubicBezTo>
                      <a:pt x="54610" y="33777"/>
                      <a:pt x="118110" y="2252"/>
                      <a:pt x="133350" y="4504"/>
                    </a:cubicBezTo>
                    <a:cubicBezTo>
                      <a:pt x="139700" y="4504"/>
                      <a:pt x="144780" y="10133"/>
                      <a:pt x="146050" y="14637"/>
                    </a:cubicBezTo>
                    <a:cubicBezTo>
                      <a:pt x="146050" y="18014"/>
                      <a:pt x="143510" y="21392"/>
                      <a:pt x="138430" y="25896"/>
                    </a:cubicBezTo>
                    <a:cubicBezTo>
                      <a:pt x="127000" y="36029"/>
                      <a:pt x="76200" y="67555"/>
                      <a:pt x="59690" y="66429"/>
                    </a:cubicBezTo>
                    <a:cubicBezTo>
                      <a:pt x="52070" y="66429"/>
                      <a:pt x="41910" y="59673"/>
                      <a:pt x="43180" y="55170"/>
                    </a:cubicBezTo>
                    <a:cubicBezTo>
                      <a:pt x="44450" y="48414"/>
                      <a:pt x="106680" y="30400"/>
                      <a:pt x="121920" y="32651"/>
                    </a:cubicBezTo>
                    <a:cubicBezTo>
                      <a:pt x="128270" y="32651"/>
                      <a:pt x="133350" y="36029"/>
                      <a:pt x="134620" y="39407"/>
                    </a:cubicBezTo>
                    <a:cubicBezTo>
                      <a:pt x="135890" y="42785"/>
                      <a:pt x="134620" y="48414"/>
                      <a:pt x="129540" y="52918"/>
                    </a:cubicBezTo>
                    <a:cubicBezTo>
                      <a:pt x="115570" y="65303"/>
                      <a:pt x="35560" y="87821"/>
                      <a:pt x="16510" y="82192"/>
                    </a:cubicBezTo>
                    <a:cubicBezTo>
                      <a:pt x="8890" y="78814"/>
                      <a:pt x="2540" y="69806"/>
                      <a:pt x="3810" y="65303"/>
                    </a:cubicBezTo>
                    <a:cubicBezTo>
                      <a:pt x="7620" y="57421"/>
                      <a:pt x="68580" y="49540"/>
                      <a:pt x="82550" y="51792"/>
                    </a:cubicBezTo>
                    <a:cubicBezTo>
                      <a:pt x="88900" y="52918"/>
                      <a:pt x="93980" y="56296"/>
                      <a:pt x="93980" y="59673"/>
                    </a:cubicBezTo>
                    <a:cubicBezTo>
                      <a:pt x="95250" y="63051"/>
                      <a:pt x="93980" y="69806"/>
                      <a:pt x="88900" y="73184"/>
                    </a:cubicBezTo>
                    <a:cubicBezTo>
                      <a:pt x="77470" y="79940"/>
                      <a:pt x="22860" y="82192"/>
                      <a:pt x="11430" y="74310"/>
                    </a:cubicBezTo>
                    <a:cubicBezTo>
                      <a:pt x="5080" y="70932"/>
                      <a:pt x="1270" y="60799"/>
                      <a:pt x="3810" y="57421"/>
                    </a:cubicBezTo>
                    <a:cubicBezTo>
                      <a:pt x="10160" y="49540"/>
                      <a:pt x="77470" y="54044"/>
                      <a:pt x="100330" y="63051"/>
                    </a:cubicBezTo>
                    <a:cubicBezTo>
                      <a:pt x="115570" y="68681"/>
                      <a:pt x="132080" y="90073"/>
                      <a:pt x="132080" y="90073"/>
                    </a:cubicBezTo>
                    <a:cubicBezTo>
                      <a:pt x="132080" y="90073"/>
                      <a:pt x="119380" y="81066"/>
                      <a:pt x="120650" y="78814"/>
                    </a:cubicBezTo>
                    <a:cubicBezTo>
                      <a:pt x="120650" y="76562"/>
                      <a:pt x="137160" y="78814"/>
                      <a:pt x="137160" y="77688"/>
                    </a:cubicBezTo>
                    <a:cubicBezTo>
                      <a:pt x="137160" y="76562"/>
                      <a:pt x="118110" y="76562"/>
                      <a:pt x="115570" y="73184"/>
                    </a:cubicBezTo>
                    <a:cubicBezTo>
                      <a:pt x="113030" y="68681"/>
                      <a:pt x="127000" y="59673"/>
                      <a:pt x="124460" y="54044"/>
                    </a:cubicBezTo>
                    <a:cubicBezTo>
                      <a:pt x="121920" y="47288"/>
                      <a:pt x="87630" y="45036"/>
                      <a:pt x="86360" y="39407"/>
                    </a:cubicBezTo>
                    <a:cubicBezTo>
                      <a:pt x="85090" y="32651"/>
                      <a:pt x="105410" y="15763"/>
                      <a:pt x="111760" y="15763"/>
                    </a:cubicBezTo>
                    <a:cubicBezTo>
                      <a:pt x="116840" y="16889"/>
                      <a:pt x="123190" y="33777"/>
                      <a:pt x="123190" y="33777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29" name="Group 29"/>
            <p:cNvGrpSpPr/>
            <p:nvPr/>
          </p:nvGrpSpPr>
          <p:grpSpPr>
            <a:xfrm rot="633096">
              <a:off x="8961424" y="489515"/>
              <a:ext cx="128086" cy="84501"/>
              <a:chOff x="0" y="0"/>
              <a:chExt cx="182880" cy="12065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46990" y="44450"/>
                <a:ext cx="8636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86360" h="31750">
                    <a:moveTo>
                      <a:pt x="34290" y="21590"/>
                    </a:moveTo>
                    <a:cubicBezTo>
                      <a:pt x="1270" y="21590"/>
                      <a:pt x="0" y="15240"/>
                      <a:pt x="3810" y="11430"/>
                    </a:cubicBezTo>
                    <a:cubicBezTo>
                      <a:pt x="11430" y="3810"/>
                      <a:pt x="76200" y="0"/>
                      <a:pt x="83820" y="6350"/>
                    </a:cubicBezTo>
                    <a:cubicBezTo>
                      <a:pt x="86360" y="8890"/>
                      <a:pt x="83820" y="19050"/>
                      <a:pt x="82550" y="19050"/>
                    </a:cubicBezTo>
                    <a:cubicBezTo>
                      <a:pt x="82550" y="19050"/>
                      <a:pt x="80010" y="6350"/>
                      <a:pt x="81280" y="6350"/>
                    </a:cubicBezTo>
                    <a:cubicBezTo>
                      <a:pt x="81280" y="6350"/>
                      <a:pt x="86360" y="15240"/>
                      <a:pt x="83820" y="19050"/>
                    </a:cubicBezTo>
                    <a:cubicBezTo>
                      <a:pt x="77470" y="26670"/>
                      <a:pt x="13970" y="31750"/>
                      <a:pt x="5080" y="24130"/>
                    </a:cubicBezTo>
                    <a:cubicBezTo>
                      <a:pt x="1270" y="21590"/>
                      <a:pt x="1270" y="15240"/>
                      <a:pt x="3810" y="11430"/>
                    </a:cubicBezTo>
                    <a:cubicBezTo>
                      <a:pt x="6350" y="7620"/>
                      <a:pt x="30480" y="5080"/>
                      <a:pt x="34290" y="8890"/>
                    </a:cubicBezTo>
                    <a:cubicBezTo>
                      <a:pt x="36830" y="11430"/>
                      <a:pt x="34290" y="21590"/>
                      <a:pt x="34290" y="21590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</p:sp>
        </p:grpSp>
        <p:sp>
          <p:nvSpPr>
            <p:cNvPr id="31" name="Freeform 31"/>
            <p:cNvSpPr/>
            <p:nvPr/>
          </p:nvSpPr>
          <p:spPr>
            <a:xfrm>
              <a:off x="7941216" y="0"/>
              <a:ext cx="4088224" cy="2943521"/>
            </a:xfrm>
            <a:custGeom>
              <a:avLst/>
              <a:gdLst/>
              <a:ahLst/>
              <a:cxnLst/>
              <a:rect l="l" t="t" r="r" b="b"/>
              <a:pathLst>
                <a:path w="4088224" h="2943521">
                  <a:moveTo>
                    <a:pt x="0" y="0"/>
                  </a:moveTo>
                  <a:lnTo>
                    <a:pt x="4088224" y="0"/>
                  </a:lnTo>
                  <a:lnTo>
                    <a:pt x="4088224" y="2943521"/>
                  </a:lnTo>
                  <a:lnTo>
                    <a:pt x="0" y="2943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32" name="Group 32"/>
            <p:cNvGrpSpPr/>
            <p:nvPr/>
          </p:nvGrpSpPr>
          <p:grpSpPr>
            <a:xfrm>
              <a:off x="0" y="1756827"/>
              <a:ext cx="13004800" cy="1485819"/>
              <a:chOff x="0" y="0"/>
              <a:chExt cx="3612444" cy="412727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3612445" cy="412727"/>
              </a:xfrm>
              <a:custGeom>
                <a:avLst/>
                <a:gdLst/>
                <a:ahLst/>
                <a:cxnLst/>
                <a:rect l="l" t="t" r="r" b="b"/>
                <a:pathLst>
                  <a:path w="3612445" h="412727">
                    <a:moveTo>
                      <a:pt x="0" y="0"/>
                    </a:moveTo>
                    <a:lnTo>
                      <a:pt x="3612445" y="0"/>
                    </a:lnTo>
                    <a:lnTo>
                      <a:pt x="3612445" y="412727"/>
                    </a:lnTo>
                    <a:lnTo>
                      <a:pt x="0" y="41272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28575"/>
                <a:ext cx="3612444" cy="4413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975360" y="632917"/>
              <a:ext cx="11054080" cy="762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59"/>
                </a:lnSpc>
              </a:pPr>
              <a:r>
                <a:rPr lang="en-US" sz="3799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DZIEŃ OTWARTY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731520" y="1904659"/>
            <a:ext cx="8290560" cy="4843565"/>
            <a:chOff x="0" y="0"/>
            <a:chExt cx="11054080" cy="6458087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11054080" cy="6458087"/>
              <a:chOff x="0" y="0"/>
              <a:chExt cx="3070578" cy="1793913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3070578" cy="1793913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793913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793913"/>
                    </a:lnTo>
                    <a:lnTo>
                      <a:pt x="0" y="1793913"/>
                    </a:lnTo>
                    <a:close/>
                  </a:path>
                </a:pathLst>
              </a:custGeom>
              <a:solidFill>
                <a:srgbClr val="4968D0">
                  <a:alpha val="34902"/>
                </a:srgbClr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28575"/>
                <a:ext cx="3070578" cy="18224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2917177" y="49626"/>
              <a:ext cx="8093903" cy="821169"/>
              <a:chOff x="0" y="0"/>
              <a:chExt cx="2248306" cy="228103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2248306" cy="228103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28103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28103"/>
                    </a:lnTo>
                    <a:lnTo>
                      <a:pt x="0" y="22810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19050"/>
                <a:ext cx="2248306" cy="2471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Tarnowie,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Tuchowie, Filia w Wojniczu, Filia w Żabnie</a:t>
                </a:r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43000" y="49626"/>
              <a:ext cx="2824867" cy="821169"/>
              <a:chOff x="0" y="0"/>
              <a:chExt cx="784685" cy="228103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784685" cy="228103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28103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28103"/>
                    </a:lnTo>
                    <a:lnTo>
                      <a:pt x="0" y="22810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28575"/>
                <a:ext cx="784685" cy="256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2917177" y="921595"/>
              <a:ext cx="8093903" cy="808469"/>
              <a:chOff x="0" y="0"/>
              <a:chExt cx="2248306" cy="224575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2248306" cy="22457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2457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24575"/>
                    </a:lnTo>
                    <a:lnTo>
                      <a:pt x="0" y="22457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-19050"/>
                <a:ext cx="2248306" cy="2436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,,Potrzebujesz pilnie pomocy – przyjdź”</a:t>
                </a:r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43000" y="921595"/>
              <a:ext cx="2824867" cy="808469"/>
              <a:chOff x="0" y="0"/>
              <a:chExt cx="784685" cy="224575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784685" cy="22457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2457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24575"/>
                    </a:lnTo>
                    <a:lnTo>
                      <a:pt x="0" y="22457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0" y="-28575"/>
                <a:ext cx="784685" cy="2531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2917177" y="1780864"/>
              <a:ext cx="8093903" cy="873061"/>
              <a:chOff x="0" y="0"/>
              <a:chExt cx="2248306" cy="242517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2248306" cy="24251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4251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42517"/>
                    </a:lnTo>
                    <a:lnTo>
                      <a:pt x="0" y="24251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0" y="-19050"/>
                <a:ext cx="2248306" cy="261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Udzielenie porad i konsultacji uczniom, rodzicom oraz nauczycielom.</a:t>
                </a:r>
              </a:p>
            </p:txBody>
          </p:sp>
        </p:grpSp>
        <p:grpSp>
          <p:nvGrpSpPr>
            <p:cNvPr id="55" name="Group 55"/>
            <p:cNvGrpSpPr/>
            <p:nvPr/>
          </p:nvGrpSpPr>
          <p:grpSpPr>
            <a:xfrm>
              <a:off x="43000" y="1780864"/>
              <a:ext cx="2824867" cy="873061"/>
              <a:chOff x="0" y="0"/>
              <a:chExt cx="784685" cy="242517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784685" cy="24251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4251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42517"/>
                    </a:lnTo>
                    <a:lnTo>
                      <a:pt x="0" y="24251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7" name="TextBox 57"/>
              <p:cNvSpPr txBox="1"/>
              <p:nvPr/>
            </p:nvSpPr>
            <p:spPr>
              <a:xfrm>
                <a:off x="0" y="-28575"/>
                <a:ext cx="784685" cy="2710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58" name="Group 58"/>
            <p:cNvGrpSpPr/>
            <p:nvPr/>
          </p:nvGrpSpPr>
          <p:grpSpPr>
            <a:xfrm>
              <a:off x="2917177" y="2704725"/>
              <a:ext cx="8093903" cy="802963"/>
              <a:chOff x="0" y="0"/>
              <a:chExt cx="2248306" cy="223045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2248306" cy="22304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2304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23045"/>
                    </a:lnTo>
                    <a:lnTo>
                      <a:pt x="0" y="2230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0" name="TextBox 60"/>
              <p:cNvSpPr txBox="1"/>
              <p:nvPr/>
            </p:nvSpPr>
            <p:spPr>
              <a:xfrm>
                <a:off x="0" y="-19050"/>
                <a:ext cx="2248306" cy="2420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Uczniowie, rodzice, nauczyciele</a:t>
                </a:r>
              </a:p>
            </p:txBody>
          </p:sp>
        </p:grpSp>
        <p:grpSp>
          <p:nvGrpSpPr>
            <p:cNvPr id="61" name="Group 61"/>
            <p:cNvGrpSpPr/>
            <p:nvPr/>
          </p:nvGrpSpPr>
          <p:grpSpPr>
            <a:xfrm>
              <a:off x="43000" y="2704725"/>
              <a:ext cx="2824867" cy="802963"/>
              <a:chOff x="0" y="0"/>
              <a:chExt cx="784685" cy="223045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784685" cy="22304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2304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23045"/>
                    </a:lnTo>
                    <a:lnTo>
                      <a:pt x="0" y="2230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3" name="TextBox 63"/>
              <p:cNvSpPr txBox="1"/>
              <p:nvPr/>
            </p:nvSpPr>
            <p:spPr>
              <a:xfrm>
                <a:off x="0" y="-28575"/>
                <a:ext cx="784685" cy="2516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64" name="Group 64"/>
            <p:cNvGrpSpPr/>
            <p:nvPr/>
          </p:nvGrpSpPr>
          <p:grpSpPr>
            <a:xfrm>
              <a:off x="2917177" y="3558488"/>
              <a:ext cx="8093903" cy="802963"/>
              <a:chOff x="0" y="0"/>
              <a:chExt cx="2248306" cy="223045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2248306" cy="22304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2304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23045"/>
                    </a:lnTo>
                    <a:lnTo>
                      <a:pt x="0" y="2230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6" name="TextBox 66"/>
              <p:cNvSpPr txBox="1"/>
              <p:nvPr/>
            </p:nvSpPr>
            <p:spPr>
              <a:xfrm>
                <a:off x="0" y="-19050"/>
                <a:ext cx="2248306" cy="2420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Tarnowie,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Tuchowie, Filia w Wojniczu, Filia w Żabnie</a:t>
                </a:r>
              </a:p>
            </p:txBody>
          </p:sp>
        </p:grpSp>
        <p:grpSp>
          <p:nvGrpSpPr>
            <p:cNvPr id="67" name="Group 67"/>
            <p:cNvGrpSpPr/>
            <p:nvPr/>
          </p:nvGrpSpPr>
          <p:grpSpPr>
            <a:xfrm>
              <a:off x="43000" y="3558488"/>
              <a:ext cx="2824867" cy="802963"/>
              <a:chOff x="0" y="0"/>
              <a:chExt cx="784685" cy="223045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784685" cy="22304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2304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23045"/>
                    </a:lnTo>
                    <a:lnTo>
                      <a:pt x="0" y="2230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9" name="TextBox 69"/>
              <p:cNvSpPr txBox="1"/>
              <p:nvPr/>
            </p:nvSpPr>
            <p:spPr>
              <a:xfrm>
                <a:off x="0" y="-28575"/>
                <a:ext cx="784685" cy="2516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Miejsce</a:t>
                </a:r>
              </a:p>
            </p:txBody>
          </p:sp>
        </p:grpSp>
        <p:grpSp>
          <p:nvGrpSpPr>
            <p:cNvPr id="70" name="Group 70"/>
            <p:cNvGrpSpPr/>
            <p:nvPr/>
          </p:nvGrpSpPr>
          <p:grpSpPr>
            <a:xfrm>
              <a:off x="2917177" y="4412250"/>
              <a:ext cx="8093903" cy="598680"/>
              <a:chOff x="0" y="0"/>
              <a:chExt cx="2248306" cy="166300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2248306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630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72" name="TextBox 72"/>
              <p:cNvSpPr txBox="1"/>
              <p:nvPr/>
            </p:nvSpPr>
            <p:spPr>
              <a:xfrm>
                <a:off x="0" y="-19050"/>
                <a:ext cx="2248306" cy="185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15.05.2024 r.</a:t>
                </a:r>
              </a:p>
            </p:txBody>
          </p:sp>
        </p:grpSp>
        <p:grpSp>
          <p:nvGrpSpPr>
            <p:cNvPr id="73" name="Group 73"/>
            <p:cNvGrpSpPr/>
            <p:nvPr/>
          </p:nvGrpSpPr>
          <p:grpSpPr>
            <a:xfrm>
              <a:off x="43000" y="4412250"/>
              <a:ext cx="2824867" cy="598680"/>
              <a:chOff x="0" y="0"/>
              <a:chExt cx="784685" cy="166300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784685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630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75" name="TextBox 75"/>
              <p:cNvSpPr txBox="1"/>
              <p:nvPr/>
            </p:nvSpPr>
            <p:spPr>
              <a:xfrm>
                <a:off x="0" y="-28575"/>
                <a:ext cx="784685" cy="194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  <p:grpSp>
          <p:nvGrpSpPr>
            <p:cNvPr id="76" name="Group 76"/>
            <p:cNvGrpSpPr/>
            <p:nvPr/>
          </p:nvGrpSpPr>
          <p:grpSpPr>
            <a:xfrm>
              <a:off x="2917177" y="5061730"/>
              <a:ext cx="8093903" cy="651845"/>
              <a:chOff x="0" y="0"/>
              <a:chExt cx="2248306" cy="181068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2248306" cy="18106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8106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81068"/>
                    </a:lnTo>
                    <a:lnTo>
                      <a:pt x="0" y="18106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78" name="TextBox 78"/>
              <p:cNvSpPr txBox="1"/>
              <p:nvPr/>
            </p:nvSpPr>
            <p:spPr>
              <a:xfrm>
                <a:off x="0" y="-19050"/>
                <a:ext cx="2248306" cy="2001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Specjaliści pracujący w PPPP w Tarnowie oraz w Filiach</a:t>
                </a:r>
              </a:p>
            </p:txBody>
          </p:sp>
        </p:grpSp>
        <p:grpSp>
          <p:nvGrpSpPr>
            <p:cNvPr id="79" name="Group 79"/>
            <p:cNvGrpSpPr/>
            <p:nvPr/>
          </p:nvGrpSpPr>
          <p:grpSpPr>
            <a:xfrm>
              <a:off x="43000" y="5061730"/>
              <a:ext cx="2824867" cy="651845"/>
              <a:chOff x="0" y="0"/>
              <a:chExt cx="784685" cy="181068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784685" cy="18106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8106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81068"/>
                    </a:lnTo>
                    <a:lnTo>
                      <a:pt x="0" y="18106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81" name="TextBox 81"/>
              <p:cNvSpPr txBox="1"/>
              <p:nvPr/>
            </p:nvSpPr>
            <p:spPr>
              <a:xfrm>
                <a:off x="0" y="-28575"/>
                <a:ext cx="784685" cy="2096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82" name="Group 82"/>
            <p:cNvGrpSpPr/>
            <p:nvPr/>
          </p:nvGrpSpPr>
          <p:grpSpPr>
            <a:xfrm>
              <a:off x="2917177" y="5754814"/>
              <a:ext cx="8093903" cy="651845"/>
              <a:chOff x="0" y="0"/>
              <a:chExt cx="2248306" cy="181068"/>
            </a:xfrm>
          </p:grpSpPr>
          <p:sp>
            <p:nvSpPr>
              <p:cNvPr id="83" name="Freeform 83"/>
              <p:cNvSpPr/>
              <p:nvPr/>
            </p:nvSpPr>
            <p:spPr>
              <a:xfrm>
                <a:off x="0" y="0"/>
                <a:ext cx="2248306" cy="18106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8106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81068"/>
                    </a:lnTo>
                    <a:lnTo>
                      <a:pt x="0" y="18106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84" name="TextBox 84"/>
              <p:cNvSpPr txBox="1"/>
              <p:nvPr/>
            </p:nvSpPr>
            <p:spPr>
              <a:xfrm>
                <a:off x="0" y="-19050"/>
                <a:ext cx="2248306" cy="2001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Spotkania i konsultacje z rodzicami</a:t>
                </a:r>
              </a:p>
            </p:txBody>
          </p:sp>
        </p:grpSp>
        <p:grpSp>
          <p:nvGrpSpPr>
            <p:cNvPr id="85" name="Group 85"/>
            <p:cNvGrpSpPr/>
            <p:nvPr/>
          </p:nvGrpSpPr>
          <p:grpSpPr>
            <a:xfrm>
              <a:off x="43000" y="5754814"/>
              <a:ext cx="2824867" cy="651845"/>
              <a:chOff x="0" y="0"/>
              <a:chExt cx="784685" cy="181068"/>
            </a:xfrm>
          </p:grpSpPr>
          <p:sp>
            <p:nvSpPr>
              <p:cNvPr id="86" name="Freeform 86"/>
              <p:cNvSpPr/>
              <p:nvPr/>
            </p:nvSpPr>
            <p:spPr>
              <a:xfrm>
                <a:off x="0" y="0"/>
                <a:ext cx="784685" cy="18106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8106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81068"/>
                    </a:lnTo>
                    <a:lnTo>
                      <a:pt x="0" y="18106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87" name="TextBox 87"/>
              <p:cNvSpPr txBox="1"/>
              <p:nvPr/>
            </p:nvSpPr>
            <p:spPr>
              <a:xfrm>
                <a:off x="0" y="-28575"/>
                <a:ext cx="784685" cy="2096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</p:grpSp>
      <p:sp>
        <p:nvSpPr>
          <p:cNvPr id="88" name="TextBox 88"/>
          <p:cNvSpPr txBox="1"/>
          <p:nvPr/>
        </p:nvSpPr>
        <p:spPr>
          <a:xfrm>
            <a:off x="9303968" y="6798978"/>
            <a:ext cx="373432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47.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3849"/>
            <a:ext cx="9753600" cy="1114364"/>
            <a:chOff x="0" y="0"/>
            <a:chExt cx="3612444" cy="4127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1979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1740037"/>
            <a:ext cx="9753600" cy="1114364"/>
            <a:chOff x="0" y="0"/>
            <a:chExt cx="3612444" cy="4127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764307" y="121575"/>
            <a:ext cx="1615062" cy="1598911"/>
          </a:xfrm>
          <a:custGeom>
            <a:avLst/>
            <a:gdLst/>
            <a:ahLst/>
            <a:cxnLst/>
            <a:rect l="l" t="t" r="r" b="b"/>
            <a:pathLst>
              <a:path w="1615062" h="1598911">
                <a:moveTo>
                  <a:pt x="0" y="0"/>
                </a:moveTo>
                <a:lnTo>
                  <a:pt x="1615062" y="0"/>
                </a:lnTo>
                <a:lnTo>
                  <a:pt x="1615062" y="1598911"/>
                </a:lnTo>
                <a:lnTo>
                  <a:pt x="0" y="15989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732699" y="98033"/>
            <a:ext cx="949086" cy="722071"/>
            <a:chOff x="0" y="0"/>
            <a:chExt cx="1265448" cy="962761"/>
          </a:xfrm>
        </p:grpSpPr>
        <p:sp>
          <p:nvSpPr>
            <p:cNvPr id="10" name="Freeform 10"/>
            <p:cNvSpPr/>
            <p:nvPr/>
          </p:nvSpPr>
          <p:spPr>
            <a:xfrm rot="-177264">
              <a:off x="22409" y="30858"/>
              <a:ext cx="1220629" cy="901046"/>
            </a:xfrm>
            <a:custGeom>
              <a:avLst/>
              <a:gdLst/>
              <a:ahLst/>
              <a:cxnLst/>
              <a:rect l="l" t="t" r="r" b="b"/>
              <a:pathLst>
                <a:path w="1220629" h="901046">
                  <a:moveTo>
                    <a:pt x="0" y="0"/>
                  </a:moveTo>
                  <a:lnTo>
                    <a:pt x="1220629" y="0"/>
                  </a:lnTo>
                  <a:lnTo>
                    <a:pt x="1220629" y="901046"/>
                  </a:lnTo>
                  <a:lnTo>
                    <a:pt x="0" y="901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359521" y="170078"/>
              <a:ext cx="546405" cy="546405"/>
            </a:xfrm>
            <a:custGeom>
              <a:avLst/>
              <a:gdLst/>
              <a:ahLst/>
              <a:cxnLst/>
              <a:rect l="l" t="t" r="r" b="b"/>
              <a:pathLst>
                <a:path w="546405" h="546405">
                  <a:moveTo>
                    <a:pt x="0" y="0"/>
                  </a:moveTo>
                  <a:lnTo>
                    <a:pt x="546406" y="0"/>
                  </a:lnTo>
                  <a:lnTo>
                    <a:pt x="546406" y="546405"/>
                  </a:lnTo>
                  <a:lnTo>
                    <a:pt x="0" y="546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731520" y="468593"/>
            <a:ext cx="7998300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3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ZAJĘCIA DLA DZIECI </a:t>
            </a:r>
          </a:p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 OPÓŹNIONYM ROZWOJEM MOWY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31520" y="2233617"/>
            <a:ext cx="8290560" cy="4350063"/>
            <a:chOff x="0" y="0"/>
            <a:chExt cx="11054080" cy="5800084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1054080" cy="5800084"/>
              <a:chOff x="0" y="0"/>
              <a:chExt cx="3070578" cy="161113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0578" cy="1611135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611135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611135"/>
                    </a:lnTo>
                    <a:lnTo>
                      <a:pt x="0" y="1611135"/>
                    </a:lnTo>
                    <a:close/>
                  </a:path>
                </a:pathLst>
              </a:custGeom>
              <a:solidFill>
                <a:srgbClr val="4968D0">
                  <a:alpha val="34902"/>
                </a:srgbClr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3070578" cy="16397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2917177" y="36682"/>
              <a:ext cx="8093903" cy="821169"/>
              <a:chOff x="0" y="0"/>
              <a:chExt cx="2248306" cy="22810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248306" cy="228103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28103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28103"/>
                    </a:lnTo>
                    <a:lnTo>
                      <a:pt x="0" y="22810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19050"/>
                <a:ext cx="2248306" cy="2471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Wojniczu, Filia w Żabnie</a:t>
                </a: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43000" y="36682"/>
              <a:ext cx="2824867" cy="821169"/>
              <a:chOff x="0" y="0"/>
              <a:chExt cx="784685" cy="22810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84685" cy="228103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28103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28103"/>
                    </a:lnTo>
                    <a:lnTo>
                      <a:pt x="0" y="22810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28575"/>
                <a:ext cx="784685" cy="256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2917177" y="908651"/>
              <a:ext cx="8093903" cy="607311"/>
              <a:chOff x="0" y="0"/>
              <a:chExt cx="2248306" cy="168697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248306" cy="16869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869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8697"/>
                    </a:lnTo>
                    <a:lnTo>
                      <a:pt x="0" y="16869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19050"/>
                <a:ext cx="2248306" cy="1877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,,Pogaduszki Maluszka”</a:t>
                </a: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,</a:t>
                </a: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 ,,Kreatywny maluch”</a:t>
                </a:r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43000" y="908651"/>
              <a:ext cx="2824867" cy="607311"/>
              <a:chOff x="0" y="0"/>
              <a:chExt cx="784685" cy="168697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784685" cy="16869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869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8697"/>
                    </a:lnTo>
                    <a:lnTo>
                      <a:pt x="0" y="16869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28575"/>
                <a:ext cx="784685" cy="1972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2917177" y="1566762"/>
              <a:ext cx="8093903" cy="768616"/>
              <a:chOff x="0" y="0"/>
              <a:chExt cx="2248306" cy="213504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2248306" cy="213504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13504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13504"/>
                    </a:lnTo>
                    <a:lnTo>
                      <a:pt x="0" y="21350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19050"/>
                <a:ext cx="2248306" cy="2325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Stymulacja rozwoju mowy i funkcji poznawczych. Wszechstronna stymulacja percepcji słuchowej, motorycznej i rozwoju zdolności poznawczych.</a:t>
                </a: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43000" y="1566762"/>
              <a:ext cx="2824867" cy="768616"/>
              <a:chOff x="0" y="0"/>
              <a:chExt cx="784685" cy="213504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784685" cy="213504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13504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13504"/>
                    </a:lnTo>
                    <a:lnTo>
                      <a:pt x="0" y="21350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28575"/>
                <a:ext cx="784685" cy="2420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2917177" y="2373478"/>
              <a:ext cx="8093903" cy="802963"/>
              <a:chOff x="0" y="0"/>
              <a:chExt cx="2248306" cy="223045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2248306" cy="22304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2304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23045"/>
                    </a:lnTo>
                    <a:lnTo>
                      <a:pt x="0" y="2230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19050"/>
                <a:ext cx="2248306" cy="2420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Dzieci między 2 a 3 rokiem życia z opóźnionym rozwojem mowy uczestniczące w terapii logopedycznej, wymagające stymulacji w zakresie rozwoju mowy</a:t>
                </a: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43000" y="2373478"/>
              <a:ext cx="2824867" cy="802963"/>
              <a:chOff x="0" y="0"/>
              <a:chExt cx="784685" cy="223045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784685" cy="22304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2304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23045"/>
                    </a:lnTo>
                    <a:lnTo>
                      <a:pt x="0" y="2230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-28575"/>
                <a:ext cx="784685" cy="2516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2917177" y="4552823"/>
              <a:ext cx="8093903" cy="580114"/>
              <a:chOff x="0" y="0"/>
              <a:chExt cx="2248306" cy="161143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2248306" cy="161143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1143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1143"/>
                    </a:lnTo>
                    <a:lnTo>
                      <a:pt x="0" y="16114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19050"/>
                <a:ext cx="2248306" cy="1801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Katarzyna Kargol, mgr Katarzyna Zych, mgr Anna Drozdowska-Flak</a:t>
                </a:r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43000" y="4552823"/>
              <a:ext cx="2824867" cy="580114"/>
              <a:chOff x="0" y="0"/>
              <a:chExt cx="784685" cy="161143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784685" cy="161143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1143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1143"/>
                    </a:lnTo>
                    <a:lnTo>
                      <a:pt x="0" y="16114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0" y="-28575"/>
                <a:ext cx="784685" cy="1897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2917177" y="5169638"/>
              <a:ext cx="8093903" cy="580114"/>
              <a:chOff x="0" y="0"/>
              <a:chExt cx="2248306" cy="161143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2248306" cy="161143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1143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1143"/>
                    </a:lnTo>
                    <a:lnTo>
                      <a:pt x="0" y="16114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9" name="TextBox 49"/>
              <p:cNvSpPr txBox="1"/>
              <p:nvPr/>
            </p:nvSpPr>
            <p:spPr>
              <a:xfrm>
                <a:off x="0" y="-19050"/>
                <a:ext cx="2248306" cy="1801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Zajęcia grupowe, porady i konsultacje dla rodziców i opiekunów</a:t>
                </a:r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43000" y="5169638"/>
              <a:ext cx="2824867" cy="580114"/>
              <a:chOff x="0" y="0"/>
              <a:chExt cx="784685" cy="161143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784685" cy="161143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1143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1143"/>
                    </a:lnTo>
                    <a:lnTo>
                      <a:pt x="0" y="16114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2" name="TextBox 52"/>
              <p:cNvSpPr txBox="1"/>
              <p:nvPr/>
            </p:nvSpPr>
            <p:spPr>
              <a:xfrm>
                <a:off x="0" y="-28575"/>
                <a:ext cx="784685" cy="1897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2917177" y="3810840"/>
              <a:ext cx="8093903" cy="696773"/>
              <a:chOff x="0" y="0"/>
              <a:chExt cx="2248306" cy="193548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5" name="TextBox 55"/>
              <p:cNvSpPr txBox="1"/>
              <p:nvPr/>
            </p:nvSpPr>
            <p:spPr>
              <a:xfrm>
                <a:off x="0" y="-19050"/>
                <a:ext cx="2248306" cy="2125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Tarnowie, 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Wojniczu</a:t>
                </a:r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43000" y="3823540"/>
              <a:ext cx="2824867" cy="684073"/>
              <a:chOff x="0" y="0"/>
              <a:chExt cx="784685" cy="19002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784685" cy="19002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002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0020"/>
                    </a:lnTo>
                    <a:lnTo>
                      <a:pt x="0" y="19002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8" name="TextBox 58"/>
              <p:cNvSpPr txBox="1"/>
              <p:nvPr/>
            </p:nvSpPr>
            <p:spPr>
              <a:xfrm>
                <a:off x="0" y="-28575"/>
                <a:ext cx="784685" cy="2185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Miejsce</a:t>
                </a:r>
              </a:p>
            </p:txBody>
          </p:sp>
        </p:grpSp>
        <p:grpSp>
          <p:nvGrpSpPr>
            <p:cNvPr id="59" name="Group 59"/>
            <p:cNvGrpSpPr/>
            <p:nvPr/>
          </p:nvGrpSpPr>
          <p:grpSpPr>
            <a:xfrm>
              <a:off x="2917177" y="3227241"/>
              <a:ext cx="8093903" cy="532799"/>
              <a:chOff x="0" y="0"/>
              <a:chExt cx="2248306" cy="148000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2248306" cy="14800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4800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48000"/>
                    </a:lnTo>
                    <a:lnTo>
                      <a:pt x="0" y="1480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1" name="TextBox 61"/>
              <p:cNvSpPr txBox="1"/>
              <p:nvPr/>
            </p:nvSpPr>
            <p:spPr>
              <a:xfrm>
                <a:off x="0" y="-19050"/>
                <a:ext cx="2248306" cy="1670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styczeń 2024 r.  - kwiecień 2024 r.</a:t>
                </a:r>
              </a:p>
            </p:txBody>
          </p:sp>
        </p:grpSp>
        <p:grpSp>
          <p:nvGrpSpPr>
            <p:cNvPr id="62" name="Group 62"/>
            <p:cNvGrpSpPr/>
            <p:nvPr/>
          </p:nvGrpSpPr>
          <p:grpSpPr>
            <a:xfrm>
              <a:off x="43000" y="3227241"/>
              <a:ext cx="2824867" cy="532799"/>
              <a:chOff x="0" y="0"/>
              <a:chExt cx="784685" cy="148000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784685" cy="14800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4800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48000"/>
                    </a:lnTo>
                    <a:lnTo>
                      <a:pt x="0" y="1480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4" name="TextBox 64"/>
              <p:cNvSpPr txBox="1"/>
              <p:nvPr/>
            </p:nvSpPr>
            <p:spPr>
              <a:xfrm>
                <a:off x="0" y="-28575"/>
                <a:ext cx="784685" cy="1765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</p:grpSp>
      <p:sp>
        <p:nvSpPr>
          <p:cNvPr id="65" name="TextBox 65"/>
          <p:cNvSpPr txBox="1"/>
          <p:nvPr/>
        </p:nvSpPr>
        <p:spPr>
          <a:xfrm>
            <a:off x="9298730" y="6798978"/>
            <a:ext cx="37867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48.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3849"/>
            <a:ext cx="9753600" cy="1114364"/>
            <a:chOff x="0" y="0"/>
            <a:chExt cx="3612444" cy="4127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1979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1740037"/>
            <a:ext cx="9753600" cy="1114364"/>
            <a:chOff x="0" y="0"/>
            <a:chExt cx="3612444" cy="4127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31520" y="1823948"/>
            <a:ext cx="8290560" cy="4845943"/>
            <a:chOff x="0" y="0"/>
            <a:chExt cx="11054080" cy="646125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1054080" cy="6461258"/>
              <a:chOff x="0" y="0"/>
              <a:chExt cx="3070578" cy="179479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070578" cy="1794794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794794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794794"/>
                    </a:lnTo>
                    <a:lnTo>
                      <a:pt x="0" y="1794794"/>
                    </a:lnTo>
                    <a:close/>
                  </a:path>
                </a:pathLst>
              </a:custGeom>
              <a:solidFill>
                <a:srgbClr val="4968D0">
                  <a:alpha val="34902"/>
                </a:srgbClr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3070578" cy="18233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917177" y="36682"/>
              <a:ext cx="8093903" cy="821169"/>
              <a:chOff x="0" y="0"/>
              <a:chExt cx="2248306" cy="22810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248306" cy="228103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28103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28103"/>
                    </a:lnTo>
                    <a:lnTo>
                      <a:pt x="0" y="22810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2248306" cy="2471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Żabnie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3000" y="36682"/>
              <a:ext cx="2824867" cy="821169"/>
              <a:chOff x="0" y="0"/>
              <a:chExt cx="784685" cy="22810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784685" cy="228103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28103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28103"/>
                    </a:lnTo>
                    <a:lnTo>
                      <a:pt x="0" y="22810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784685" cy="256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917177" y="908651"/>
              <a:ext cx="8093903" cy="607311"/>
              <a:chOff x="0" y="0"/>
              <a:chExt cx="2248306" cy="16869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248306" cy="16869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869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8697"/>
                    </a:lnTo>
                    <a:lnTo>
                      <a:pt x="0" y="16869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19050"/>
                <a:ext cx="2248306" cy="1877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,,Naprzód trzylatku”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3000" y="908651"/>
              <a:ext cx="2824867" cy="607311"/>
              <a:chOff x="0" y="0"/>
              <a:chExt cx="784685" cy="16869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784685" cy="16869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869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8697"/>
                    </a:lnTo>
                    <a:lnTo>
                      <a:pt x="0" y="16869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784685" cy="1972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2917177" y="1566762"/>
              <a:ext cx="8093903" cy="976173"/>
              <a:chOff x="0" y="0"/>
              <a:chExt cx="2248306" cy="271159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248306" cy="271159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71159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71159"/>
                    </a:lnTo>
                    <a:lnTo>
                      <a:pt x="0" y="271159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19050"/>
                <a:ext cx="2248306" cy="2902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Stymulacja funkcji słuchowych, ćwiczenie aparatu mowy, motoryki dużej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 małej, uwagi, pamięci i myślenia, rozwój kompetencji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emocjonalno-społecznych.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43000" y="1566762"/>
              <a:ext cx="2824867" cy="976173"/>
              <a:chOff x="0" y="0"/>
              <a:chExt cx="784685" cy="271159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784685" cy="271159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71159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71159"/>
                    </a:lnTo>
                    <a:lnTo>
                      <a:pt x="0" y="271159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784685" cy="2997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2917177" y="2593736"/>
              <a:ext cx="8093903" cy="696773"/>
              <a:chOff x="0" y="0"/>
              <a:chExt cx="2248306" cy="193548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19050"/>
                <a:ext cx="2248306" cy="2125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Dzieci 3 letnie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3000" y="2601846"/>
              <a:ext cx="2824867" cy="688663"/>
              <a:chOff x="0" y="0"/>
              <a:chExt cx="784685" cy="191295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784685" cy="19129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129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1295"/>
                    </a:lnTo>
                    <a:lnTo>
                      <a:pt x="0" y="19129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784685" cy="2198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2917177" y="3912208"/>
              <a:ext cx="8093903" cy="532799"/>
              <a:chOff x="0" y="0"/>
              <a:chExt cx="2248306" cy="1480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248306" cy="14800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4800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48000"/>
                    </a:lnTo>
                    <a:lnTo>
                      <a:pt x="0" y="1480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19050"/>
                <a:ext cx="2248306" cy="1670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63 dzieci</a:t>
                </a: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43000" y="3912208"/>
              <a:ext cx="2824867" cy="532799"/>
              <a:chOff x="0" y="0"/>
              <a:chExt cx="784685" cy="1480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784685" cy="14800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4800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48000"/>
                    </a:lnTo>
                    <a:lnTo>
                      <a:pt x="0" y="1480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28575"/>
                <a:ext cx="784685" cy="1765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Liczba uczestników</a:t>
                </a: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2917177" y="5225090"/>
              <a:ext cx="8093903" cy="580114"/>
              <a:chOff x="0" y="0"/>
              <a:chExt cx="2248306" cy="161143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248306" cy="161143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1143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1143"/>
                    </a:lnTo>
                    <a:lnTo>
                      <a:pt x="0" y="16114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19050"/>
                <a:ext cx="2248306" cy="1801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Katarzyna Zych, mgr Natalia Lech</a:t>
                </a: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43000" y="5225090"/>
              <a:ext cx="2824867" cy="580114"/>
              <a:chOff x="0" y="0"/>
              <a:chExt cx="784685" cy="161143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784685" cy="161143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1143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1143"/>
                    </a:lnTo>
                    <a:lnTo>
                      <a:pt x="0" y="16114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28575"/>
                <a:ext cx="784685" cy="1897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2917177" y="5841905"/>
              <a:ext cx="8093903" cy="580114"/>
              <a:chOff x="0" y="0"/>
              <a:chExt cx="2248306" cy="161143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2248306" cy="161143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1143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1143"/>
                    </a:lnTo>
                    <a:lnTo>
                      <a:pt x="0" y="16114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19050"/>
                <a:ext cx="2248306" cy="1801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Zajęcia grupowe, porady i konsultacje dla nauczycieli</a:t>
                </a:r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43000" y="5841905"/>
              <a:ext cx="2824867" cy="580114"/>
              <a:chOff x="0" y="0"/>
              <a:chExt cx="784685" cy="161143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784685" cy="161143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1143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1143"/>
                    </a:lnTo>
                    <a:lnTo>
                      <a:pt x="0" y="16114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28575"/>
                <a:ext cx="784685" cy="1897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2917177" y="4483107"/>
              <a:ext cx="8093903" cy="696773"/>
              <a:chOff x="0" y="0"/>
              <a:chExt cx="2248306" cy="193548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19050"/>
                <a:ext cx="2248306" cy="2125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Publiczne Przedszkole w Żabnie, Publiczne Przedszkole Nr 2 w Łęgu Tarnowskim</a:t>
                </a:r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43000" y="4495807"/>
              <a:ext cx="2824867" cy="684073"/>
              <a:chOff x="0" y="0"/>
              <a:chExt cx="784685" cy="19002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784685" cy="19002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002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0020"/>
                    </a:lnTo>
                    <a:lnTo>
                      <a:pt x="0" y="19002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0" y="-28575"/>
                <a:ext cx="784685" cy="2185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Miejsce</a:t>
                </a:r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2917177" y="3341309"/>
              <a:ext cx="8093903" cy="532799"/>
              <a:chOff x="0" y="0"/>
              <a:chExt cx="2248306" cy="14800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2248306" cy="14800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4800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48000"/>
                    </a:lnTo>
                    <a:lnTo>
                      <a:pt x="0" y="1480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0" y="-19050"/>
                <a:ext cx="2248306" cy="1670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styczeń 2024 r. - czerwiec 2024 r.</a:t>
                </a:r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43000" y="3341309"/>
              <a:ext cx="2824867" cy="532799"/>
              <a:chOff x="0" y="0"/>
              <a:chExt cx="784685" cy="148000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784685" cy="14800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4800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48000"/>
                    </a:lnTo>
                    <a:lnTo>
                      <a:pt x="0" y="1480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-28575"/>
                <a:ext cx="784685" cy="1765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</p:grpSp>
      <p:sp>
        <p:nvSpPr>
          <p:cNvPr id="66" name="TextBox 66"/>
          <p:cNvSpPr txBox="1"/>
          <p:nvPr/>
        </p:nvSpPr>
        <p:spPr>
          <a:xfrm>
            <a:off x="731520" y="520981"/>
            <a:ext cx="7998300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9"/>
              </a:lnSpc>
            </a:pPr>
            <a:r>
              <a:rPr lang="en-US" sz="35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ZAJĘCIA STYMULUJĄCE </a:t>
            </a:r>
          </a:p>
          <a:p>
            <a:pPr algn="l">
              <a:lnSpc>
                <a:spcPts val="2040"/>
              </a:lnSpc>
            </a:pPr>
            <a:r>
              <a:rPr lang="en-US" sz="17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ROZWÓJ PSYCHORUCHOWY DZIECI TRZYLETNICH</a:t>
            </a:r>
          </a:p>
        </p:txBody>
      </p:sp>
      <p:grpSp>
        <p:nvGrpSpPr>
          <p:cNvPr id="67" name="Group 67"/>
          <p:cNvGrpSpPr/>
          <p:nvPr/>
        </p:nvGrpSpPr>
        <p:grpSpPr>
          <a:xfrm>
            <a:off x="7182931" y="108173"/>
            <a:ext cx="1994113" cy="1625716"/>
            <a:chOff x="0" y="0"/>
            <a:chExt cx="2658817" cy="2167621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2658817" cy="2151225"/>
            </a:xfrm>
            <a:custGeom>
              <a:avLst/>
              <a:gdLst/>
              <a:ahLst/>
              <a:cxnLst/>
              <a:rect l="l" t="t" r="r" b="b"/>
              <a:pathLst>
                <a:path w="2658817" h="2151225">
                  <a:moveTo>
                    <a:pt x="0" y="0"/>
                  </a:moveTo>
                  <a:lnTo>
                    <a:pt x="2658817" y="0"/>
                  </a:lnTo>
                  <a:lnTo>
                    <a:pt x="2658817" y="2151225"/>
                  </a:lnTo>
                  <a:lnTo>
                    <a:pt x="0" y="21512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9" name="Freeform 69"/>
            <p:cNvSpPr/>
            <p:nvPr/>
          </p:nvSpPr>
          <p:spPr>
            <a:xfrm>
              <a:off x="1105664" y="16725"/>
              <a:ext cx="1553153" cy="2150896"/>
            </a:xfrm>
            <a:custGeom>
              <a:avLst/>
              <a:gdLst/>
              <a:ahLst/>
              <a:cxnLst/>
              <a:rect l="l" t="t" r="r" b="b"/>
              <a:pathLst>
                <a:path w="1553153" h="2150896">
                  <a:moveTo>
                    <a:pt x="0" y="0"/>
                  </a:moveTo>
                  <a:lnTo>
                    <a:pt x="1553153" y="0"/>
                  </a:lnTo>
                  <a:lnTo>
                    <a:pt x="1553153" y="2150896"/>
                  </a:lnTo>
                  <a:lnTo>
                    <a:pt x="0" y="2150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l="-71188" t="-15"/>
              </a:stretch>
            </a:blipFill>
          </p:spPr>
        </p:sp>
      </p:grpSp>
      <p:sp>
        <p:nvSpPr>
          <p:cNvPr id="70" name="TextBox 70"/>
          <p:cNvSpPr txBox="1"/>
          <p:nvPr/>
        </p:nvSpPr>
        <p:spPr>
          <a:xfrm>
            <a:off x="9301825" y="6798978"/>
            <a:ext cx="375575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49.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93957" y="3013286"/>
            <a:ext cx="3273257" cy="3904354"/>
            <a:chOff x="0" y="0"/>
            <a:chExt cx="4364343" cy="5205805"/>
          </a:xfrm>
        </p:grpSpPr>
        <p:sp>
          <p:nvSpPr>
            <p:cNvPr id="3" name="AutoShape 3"/>
            <p:cNvSpPr/>
            <p:nvPr/>
          </p:nvSpPr>
          <p:spPr>
            <a:xfrm flipH="1" flipV="1">
              <a:off x="1969904" y="0"/>
              <a:ext cx="0" cy="5205805"/>
            </a:xfrm>
            <a:prstGeom prst="line">
              <a:avLst/>
            </a:prstGeom>
            <a:ln w="254000" cap="flat">
              <a:solidFill>
                <a:srgbClr val="1B3249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4" name="Group 4"/>
            <p:cNvGrpSpPr/>
            <p:nvPr/>
          </p:nvGrpSpPr>
          <p:grpSpPr>
            <a:xfrm>
              <a:off x="440224" y="1635316"/>
              <a:ext cx="3924120" cy="965706"/>
              <a:chOff x="0" y="0"/>
              <a:chExt cx="1395818" cy="34350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395818" cy="343504"/>
              </a:xfrm>
              <a:custGeom>
                <a:avLst/>
                <a:gdLst/>
                <a:ahLst/>
                <a:cxnLst/>
                <a:rect l="l" t="t" r="r" b="b"/>
                <a:pathLst>
                  <a:path w="1395818" h="343504">
                    <a:moveTo>
                      <a:pt x="1192618" y="0"/>
                    </a:moveTo>
                    <a:lnTo>
                      <a:pt x="0" y="0"/>
                    </a:lnTo>
                    <a:lnTo>
                      <a:pt x="0" y="343504"/>
                    </a:lnTo>
                    <a:lnTo>
                      <a:pt x="1192618" y="343504"/>
                    </a:lnTo>
                    <a:lnTo>
                      <a:pt x="1395818" y="171752"/>
                    </a:lnTo>
                    <a:lnTo>
                      <a:pt x="1192618" y="0"/>
                    </a:lnTo>
                    <a:close/>
                  </a:path>
                </a:pathLst>
              </a:custGeom>
              <a:solidFill>
                <a:srgbClr val="FFD52C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1281518" cy="372079"/>
              </a:xfrm>
              <a:prstGeom prst="rect">
                <a:avLst/>
              </a:prstGeom>
            </p:spPr>
            <p:txBody>
              <a:bodyPr lIns="47973" tIns="47973" rIns="47973" bIns="47973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639144" y="1870700"/>
              <a:ext cx="3339251" cy="44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13"/>
                </a:lnSpc>
              </a:pPr>
              <a:r>
                <a:rPr lang="en-US" sz="200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FILIA W WOJNICZU</a:t>
              </a:r>
            </a:p>
          </p:txBody>
        </p:sp>
        <p:grpSp>
          <p:nvGrpSpPr>
            <p:cNvPr id="8" name="Group 8"/>
            <p:cNvGrpSpPr/>
            <p:nvPr/>
          </p:nvGrpSpPr>
          <p:grpSpPr>
            <a:xfrm rot="10577908">
              <a:off x="135983" y="3043127"/>
              <a:ext cx="3324204" cy="970361"/>
              <a:chOff x="0" y="0"/>
              <a:chExt cx="1182427" cy="34516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182427" cy="345160"/>
              </a:xfrm>
              <a:custGeom>
                <a:avLst/>
                <a:gdLst/>
                <a:ahLst/>
                <a:cxnLst/>
                <a:rect l="l" t="t" r="r" b="b"/>
                <a:pathLst>
                  <a:path w="1182427" h="345160">
                    <a:moveTo>
                      <a:pt x="979227" y="0"/>
                    </a:moveTo>
                    <a:lnTo>
                      <a:pt x="0" y="0"/>
                    </a:lnTo>
                    <a:lnTo>
                      <a:pt x="0" y="345160"/>
                    </a:lnTo>
                    <a:lnTo>
                      <a:pt x="979227" y="345160"/>
                    </a:lnTo>
                    <a:lnTo>
                      <a:pt x="1182427" y="172580"/>
                    </a:lnTo>
                    <a:lnTo>
                      <a:pt x="979227" y="0"/>
                    </a:lnTo>
                    <a:close/>
                  </a:path>
                </a:pathLst>
              </a:custGeom>
              <a:solidFill>
                <a:srgbClr val="F59525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1068127" cy="373735"/>
              </a:xfrm>
              <a:prstGeom prst="rect">
                <a:avLst/>
              </a:prstGeom>
            </p:spPr>
            <p:txBody>
              <a:bodyPr lIns="47973" tIns="47973" rIns="47973" bIns="47973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 rot="-222091">
              <a:off x="655923" y="3267998"/>
              <a:ext cx="2679766" cy="44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13"/>
                </a:lnSpc>
              </a:pPr>
              <a:r>
                <a:rPr lang="en-US" sz="200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FILIA W ŻABNIE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 rot="-10612245">
              <a:off x="22016" y="280830"/>
              <a:ext cx="3895777" cy="913020"/>
              <a:chOff x="0" y="0"/>
              <a:chExt cx="1385737" cy="32476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385737" cy="324763"/>
              </a:xfrm>
              <a:custGeom>
                <a:avLst/>
                <a:gdLst/>
                <a:ahLst/>
                <a:cxnLst/>
                <a:rect l="l" t="t" r="r" b="b"/>
                <a:pathLst>
                  <a:path w="1385737" h="324763">
                    <a:moveTo>
                      <a:pt x="1182537" y="0"/>
                    </a:moveTo>
                    <a:lnTo>
                      <a:pt x="0" y="0"/>
                    </a:lnTo>
                    <a:lnTo>
                      <a:pt x="0" y="324763"/>
                    </a:lnTo>
                    <a:lnTo>
                      <a:pt x="1182537" y="324763"/>
                    </a:lnTo>
                    <a:lnTo>
                      <a:pt x="1385737" y="162382"/>
                    </a:lnTo>
                    <a:lnTo>
                      <a:pt x="1182537" y="0"/>
                    </a:lnTo>
                    <a:close/>
                  </a:path>
                </a:pathLst>
              </a:custGeom>
              <a:solidFill>
                <a:srgbClr val="1979EB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1271437" cy="353338"/>
              </a:xfrm>
              <a:prstGeom prst="rect">
                <a:avLst/>
              </a:prstGeom>
            </p:spPr>
            <p:txBody>
              <a:bodyPr lIns="47973" tIns="47973" rIns="47973" bIns="47973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 rot="187754">
              <a:off x="464063" y="486780"/>
              <a:ext cx="3339251" cy="44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13"/>
                </a:lnSpc>
              </a:pPr>
              <a:r>
                <a:rPr lang="en-US" sz="200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FILIA W TUCHOWIE</a:t>
              </a:r>
            </a:p>
          </p:txBody>
        </p:sp>
      </p:grpSp>
      <p:sp>
        <p:nvSpPr>
          <p:cNvPr id="16" name="Freeform 16"/>
          <p:cNvSpPr/>
          <p:nvPr/>
        </p:nvSpPr>
        <p:spPr>
          <a:xfrm rot="-1763164">
            <a:off x="-2154859" y="2192143"/>
            <a:ext cx="14063318" cy="8156724"/>
          </a:xfrm>
          <a:custGeom>
            <a:avLst/>
            <a:gdLst/>
            <a:ahLst/>
            <a:cxnLst/>
            <a:rect l="l" t="t" r="r" b="b"/>
            <a:pathLst>
              <a:path w="14063318" h="8156724">
                <a:moveTo>
                  <a:pt x="0" y="0"/>
                </a:moveTo>
                <a:lnTo>
                  <a:pt x="14063318" y="0"/>
                </a:lnTo>
                <a:lnTo>
                  <a:pt x="14063318" y="8156724"/>
                </a:lnTo>
                <a:lnTo>
                  <a:pt x="0" y="81567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14742" y="1147734"/>
            <a:ext cx="8124115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7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FILIE POWIATOWEJ PORADNI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PSYCHOLOGICZNO-PEDAGOGICZNEJ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377052" y="6798978"/>
            <a:ext cx="22414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5.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3849"/>
            <a:ext cx="9753600" cy="1114364"/>
            <a:chOff x="0" y="0"/>
            <a:chExt cx="3612444" cy="4127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1979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482031" flipH="1">
            <a:off x="6607811" y="73239"/>
            <a:ext cx="2412040" cy="2809946"/>
          </a:xfrm>
          <a:custGeom>
            <a:avLst/>
            <a:gdLst/>
            <a:ahLst/>
            <a:cxnLst/>
            <a:rect l="l" t="t" r="r" b="b"/>
            <a:pathLst>
              <a:path w="2412040" h="2809946">
                <a:moveTo>
                  <a:pt x="2412040" y="0"/>
                </a:moveTo>
                <a:lnTo>
                  <a:pt x="0" y="0"/>
                </a:lnTo>
                <a:lnTo>
                  <a:pt x="0" y="2809947"/>
                </a:lnTo>
                <a:lnTo>
                  <a:pt x="2412040" y="2809947"/>
                </a:lnTo>
                <a:lnTo>
                  <a:pt x="24120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5483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1913454"/>
            <a:ext cx="9753600" cy="1269341"/>
            <a:chOff x="0" y="0"/>
            <a:chExt cx="3612444" cy="4701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2445" cy="470126"/>
            </a:xfrm>
            <a:custGeom>
              <a:avLst/>
              <a:gdLst/>
              <a:ahLst/>
              <a:cxnLst/>
              <a:rect l="l" t="t" r="r" b="b"/>
              <a:pathLst>
                <a:path w="3612445" h="470126">
                  <a:moveTo>
                    <a:pt x="0" y="0"/>
                  </a:moveTo>
                  <a:lnTo>
                    <a:pt x="3612445" y="0"/>
                  </a:lnTo>
                  <a:lnTo>
                    <a:pt x="3612445" y="470126"/>
                  </a:lnTo>
                  <a:lnTo>
                    <a:pt x="0" y="47012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612444" cy="4987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010338" y="69496"/>
            <a:ext cx="517384" cy="731520"/>
          </a:xfrm>
          <a:custGeom>
            <a:avLst/>
            <a:gdLst/>
            <a:ahLst/>
            <a:cxnLst/>
            <a:rect l="l" t="t" r="r" b="b"/>
            <a:pathLst>
              <a:path w="517384" h="731520">
                <a:moveTo>
                  <a:pt x="0" y="0"/>
                </a:moveTo>
                <a:lnTo>
                  <a:pt x="517384" y="0"/>
                </a:lnTo>
                <a:lnTo>
                  <a:pt x="517384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31520" y="482881"/>
            <a:ext cx="7146969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9"/>
              </a:lnSpc>
            </a:pPr>
            <a:r>
              <a:rPr lang="en-US" sz="36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ZABURZENIA </a:t>
            </a:r>
          </a:p>
          <a:p>
            <a:pPr algn="l">
              <a:lnSpc>
                <a:spcPts val="2520"/>
              </a:lnSpc>
            </a:pPr>
            <a:r>
              <a:rPr lang="en-US" sz="21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PRZETWARZANIA SŁUCHOWEGO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31520" y="1913454"/>
            <a:ext cx="8290560" cy="4670226"/>
            <a:chOff x="0" y="0"/>
            <a:chExt cx="11054080" cy="6226968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1054080" cy="6226968"/>
              <a:chOff x="0" y="0"/>
              <a:chExt cx="3070578" cy="172971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3070578" cy="1729713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729713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729713"/>
                    </a:lnTo>
                    <a:lnTo>
                      <a:pt x="0" y="1729713"/>
                    </a:lnTo>
                    <a:close/>
                  </a:path>
                </a:pathLst>
              </a:custGeom>
              <a:solidFill>
                <a:srgbClr val="4968D0">
                  <a:alpha val="34902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3070578" cy="17582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917177" y="36682"/>
              <a:ext cx="8093903" cy="706227"/>
              <a:chOff x="0" y="0"/>
              <a:chExt cx="2248306" cy="19617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248306" cy="196174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6174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6174"/>
                    </a:lnTo>
                    <a:lnTo>
                      <a:pt x="0" y="19617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19050"/>
                <a:ext cx="2248306" cy="2152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Tarnowie,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Wojniczu</a:t>
                </a: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43000" y="36682"/>
              <a:ext cx="2824867" cy="706227"/>
              <a:chOff x="0" y="0"/>
              <a:chExt cx="784685" cy="19617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784685" cy="196174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6174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6174"/>
                    </a:lnTo>
                    <a:lnTo>
                      <a:pt x="0" y="19617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784685" cy="2247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2917177" y="774008"/>
              <a:ext cx="8093903" cy="711810"/>
              <a:chOff x="0" y="0"/>
              <a:chExt cx="2248306" cy="19772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248306" cy="19772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772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7725"/>
                    </a:lnTo>
                    <a:lnTo>
                      <a:pt x="0" y="19772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19050"/>
                <a:ext cx="2248306" cy="216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,,Zaburzenia przetwarzania słuchowego”</a:t>
                </a: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,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,,Pracownia Neuronka”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43000" y="774008"/>
              <a:ext cx="2824867" cy="711810"/>
              <a:chOff x="0" y="0"/>
              <a:chExt cx="784685" cy="197725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784685" cy="19772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772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7725"/>
                    </a:lnTo>
                    <a:lnTo>
                      <a:pt x="0" y="19772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784685" cy="226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2917177" y="1526970"/>
              <a:ext cx="8093903" cy="1255573"/>
              <a:chOff x="0" y="0"/>
              <a:chExt cx="2248306" cy="34877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248306" cy="34877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34877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348770"/>
                    </a:lnTo>
                    <a:lnTo>
                      <a:pt x="0" y="34877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19050"/>
                <a:ext cx="2248306" cy="367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Rozwijanie umiejętności współdziałania w grupie, usprawnianie aparatu oddechowo-fonacyjno-artykulacyjnego, ćwiczenia słuchowe, artykulacyjne, lokalizowanie źródła dźwięku. Poprawienie koncentracji uwagi i pamięci słuchowej.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43000" y="1524366"/>
              <a:ext cx="2824867" cy="1268343"/>
              <a:chOff x="0" y="0"/>
              <a:chExt cx="784685" cy="352318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784685" cy="35231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35231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352317"/>
                    </a:lnTo>
                    <a:lnTo>
                      <a:pt x="0" y="35231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784685" cy="3808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2917177" y="2818109"/>
              <a:ext cx="8093903" cy="761264"/>
              <a:chOff x="0" y="0"/>
              <a:chExt cx="2248306" cy="211462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248306" cy="211462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11462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11462"/>
                    </a:lnTo>
                    <a:lnTo>
                      <a:pt x="0" y="21146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19050"/>
                <a:ext cx="2248306" cy="2305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Dzieci uczestniczące w terapii logopedycznej oraz ich rodzice</a:t>
                </a: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43000" y="2818109"/>
              <a:ext cx="2824867" cy="761264"/>
              <a:chOff x="0" y="0"/>
              <a:chExt cx="784685" cy="211462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784685" cy="211462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11462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11462"/>
                    </a:lnTo>
                    <a:lnTo>
                      <a:pt x="0" y="21146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28575"/>
                <a:ext cx="784685" cy="240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2917177" y="3617472"/>
              <a:ext cx="8093903" cy="598680"/>
              <a:chOff x="0" y="0"/>
              <a:chExt cx="2248306" cy="1663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2248306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630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19050"/>
                <a:ext cx="2248306" cy="185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14.06.2024 - 04.07.2024, 01.2024 r. - 04.2024 r.</a:t>
                </a: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43000" y="3617472"/>
              <a:ext cx="2824867" cy="598680"/>
              <a:chOff x="0" y="0"/>
              <a:chExt cx="784685" cy="1663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784685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630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28575"/>
                <a:ext cx="784685" cy="194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2917177" y="4989125"/>
              <a:ext cx="8093903" cy="580633"/>
              <a:chOff x="0" y="0"/>
              <a:chExt cx="2248306" cy="161287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2248306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128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19050"/>
                <a:ext cx="2248306" cy="1803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Edyta Łabuda, mgr Katarzyna Kargol</a:t>
                </a:r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43000" y="4989125"/>
              <a:ext cx="2824867" cy="580633"/>
              <a:chOff x="0" y="0"/>
              <a:chExt cx="784685" cy="161287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784685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128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28575"/>
                <a:ext cx="784685" cy="1898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2917177" y="5606493"/>
              <a:ext cx="8093903" cy="580633"/>
              <a:chOff x="0" y="0"/>
              <a:chExt cx="2248306" cy="161287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2248306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128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19050"/>
                <a:ext cx="2248306" cy="1803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Zajęcia grupowe</a:t>
                </a:r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43000" y="5606493"/>
              <a:ext cx="2824867" cy="580633"/>
              <a:chOff x="0" y="0"/>
              <a:chExt cx="784685" cy="161287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784685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128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28575"/>
                <a:ext cx="784685" cy="1898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2917177" y="4254252"/>
              <a:ext cx="8093903" cy="696773"/>
              <a:chOff x="0" y="0"/>
              <a:chExt cx="2248306" cy="193548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0" y="-19050"/>
                <a:ext cx="2248306" cy="2125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Tarnowie, 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Wojniczu</a:t>
                </a:r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43000" y="4254252"/>
              <a:ext cx="2824867" cy="696773"/>
              <a:chOff x="0" y="0"/>
              <a:chExt cx="784685" cy="193548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784685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354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0" y="-28575"/>
                <a:ext cx="784685" cy="222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Miejsce</a:t>
                </a:r>
              </a:p>
            </p:txBody>
          </p:sp>
        </p:grpSp>
      </p:grpSp>
      <p:sp>
        <p:nvSpPr>
          <p:cNvPr id="63" name="TextBox 63"/>
          <p:cNvSpPr txBox="1"/>
          <p:nvPr/>
        </p:nvSpPr>
        <p:spPr>
          <a:xfrm>
            <a:off x="9306290" y="6798978"/>
            <a:ext cx="37111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50.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3849"/>
            <a:ext cx="9753600" cy="1114364"/>
            <a:chOff x="0" y="0"/>
            <a:chExt cx="3612444" cy="4127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1979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1740037"/>
            <a:ext cx="9753600" cy="1114364"/>
            <a:chOff x="0" y="0"/>
            <a:chExt cx="3612444" cy="4127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31520" y="1740037"/>
            <a:ext cx="8290560" cy="5094608"/>
            <a:chOff x="0" y="0"/>
            <a:chExt cx="11054080" cy="679281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1054080" cy="6792811"/>
              <a:chOff x="0" y="0"/>
              <a:chExt cx="3070578" cy="188689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070578" cy="1886892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886892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886892"/>
                    </a:lnTo>
                    <a:lnTo>
                      <a:pt x="0" y="1886892"/>
                    </a:lnTo>
                    <a:close/>
                  </a:path>
                </a:pathLst>
              </a:custGeom>
              <a:solidFill>
                <a:srgbClr val="4968D0">
                  <a:alpha val="34902"/>
                </a:srgbClr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3070578" cy="19154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917177" y="36682"/>
              <a:ext cx="8093903" cy="706227"/>
              <a:chOff x="0" y="0"/>
              <a:chExt cx="2248306" cy="19617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248306" cy="196174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6174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6174"/>
                    </a:lnTo>
                    <a:lnTo>
                      <a:pt x="0" y="19617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2248306" cy="2152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Tarnowie,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Wojniczu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3000" y="36682"/>
              <a:ext cx="2824867" cy="706227"/>
              <a:chOff x="0" y="0"/>
              <a:chExt cx="784685" cy="19617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784685" cy="196174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6174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6174"/>
                    </a:lnTo>
                    <a:lnTo>
                      <a:pt x="0" y="19617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784685" cy="2247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917177" y="774008"/>
              <a:ext cx="8093903" cy="711810"/>
              <a:chOff x="0" y="0"/>
              <a:chExt cx="2248306" cy="19772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248306" cy="19772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772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7725"/>
                    </a:lnTo>
                    <a:lnTo>
                      <a:pt x="0" y="19772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19050"/>
                <a:ext cx="2248306" cy="216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,,Zajęcia grupowe rozwijające kompetencje emocjonalno-społeczne.’’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3000" y="774008"/>
              <a:ext cx="2824867" cy="711810"/>
              <a:chOff x="0" y="0"/>
              <a:chExt cx="784685" cy="19772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784685" cy="19772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772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7725"/>
                    </a:lnTo>
                    <a:lnTo>
                      <a:pt x="0" y="19772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784685" cy="226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2917177" y="1526970"/>
              <a:ext cx="8093903" cy="1255573"/>
              <a:chOff x="0" y="0"/>
              <a:chExt cx="2248306" cy="34877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248306" cy="34877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34877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348770"/>
                    </a:lnTo>
                    <a:lnTo>
                      <a:pt x="0" y="34877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19050"/>
                <a:ext cx="2248306" cy="367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Poprawa funkcjonowania w grupie rówieśniczej, wypracowanie sposobów radzenia sobie w sytuacjach konfliktowych oraz wzmocnienia poczucia własnej wartości.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43000" y="1524366"/>
              <a:ext cx="2824867" cy="1268343"/>
              <a:chOff x="0" y="0"/>
              <a:chExt cx="784685" cy="352318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784685" cy="35231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35231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352317"/>
                    </a:lnTo>
                    <a:lnTo>
                      <a:pt x="0" y="35231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784685" cy="3808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2917177" y="2818109"/>
              <a:ext cx="8093903" cy="761264"/>
              <a:chOff x="0" y="0"/>
              <a:chExt cx="2248306" cy="211462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248306" cy="211462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11462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11462"/>
                    </a:lnTo>
                    <a:lnTo>
                      <a:pt x="0" y="21146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19050"/>
                <a:ext cx="2248306" cy="2305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Uczniowie klas IV-VI, uczniowie z klas I-III z trudnościami natury emocjonalno-społecznej z gmin Wojnicz i Zakliczyn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3000" y="2818109"/>
              <a:ext cx="2824867" cy="761264"/>
              <a:chOff x="0" y="0"/>
              <a:chExt cx="784685" cy="211462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784685" cy="211462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11462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11462"/>
                    </a:lnTo>
                    <a:lnTo>
                      <a:pt x="0" y="21146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784685" cy="240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2917177" y="3617472"/>
              <a:ext cx="8093903" cy="598680"/>
              <a:chOff x="0" y="0"/>
              <a:chExt cx="2248306" cy="1663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248306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630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19050"/>
                <a:ext cx="2248306" cy="185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19.03.2024 r. - 04.06.2024 r., listopad 2023 r. - czerwiec 2024 r. (2 grupy)</a:t>
                </a: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43000" y="3617472"/>
              <a:ext cx="2824867" cy="598680"/>
              <a:chOff x="0" y="0"/>
              <a:chExt cx="784685" cy="1663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784685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630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28575"/>
                <a:ext cx="784685" cy="194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2917177" y="5560024"/>
              <a:ext cx="8093903" cy="580633"/>
              <a:chOff x="0" y="0"/>
              <a:chExt cx="2248306" cy="161287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248306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128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19050"/>
                <a:ext cx="2248306" cy="1803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Małgorzata Piotrowska, mgr Aleksandra Smoła, mgr Marzena Szczebak</a:t>
                </a: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43000" y="5560024"/>
              <a:ext cx="2824867" cy="580633"/>
              <a:chOff x="0" y="0"/>
              <a:chExt cx="784685" cy="161287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784685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128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28575"/>
                <a:ext cx="784685" cy="1898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2917177" y="6177391"/>
              <a:ext cx="8093903" cy="580633"/>
              <a:chOff x="0" y="0"/>
              <a:chExt cx="2248306" cy="161287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2248306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128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19050"/>
                <a:ext cx="2248306" cy="1803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Zajęcia grupowe</a:t>
                </a:r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43000" y="6177391"/>
              <a:ext cx="2824867" cy="580633"/>
              <a:chOff x="0" y="0"/>
              <a:chExt cx="784685" cy="161287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784685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128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28575"/>
                <a:ext cx="784685" cy="1898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2917177" y="4825151"/>
              <a:ext cx="8093903" cy="696773"/>
              <a:chOff x="0" y="0"/>
              <a:chExt cx="2248306" cy="193548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19050"/>
                <a:ext cx="2248306" cy="2125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Tarnowie, 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Wojniczu</a:t>
                </a:r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43000" y="4825151"/>
              <a:ext cx="2824867" cy="696773"/>
              <a:chOff x="0" y="0"/>
              <a:chExt cx="784685" cy="193548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784685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354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0" y="-28575"/>
                <a:ext cx="784685" cy="222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Miejsce</a:t>
                </a:r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2917177" y="4254252"/>
              <a:ext cx="8093903" cy="532799"/>
              <a:chOff x="0" y="0"/>
              <a:chExt cx="2248306" cy="14800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2248306" cy="14800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4800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48000"/>
                    </a:lnTo>
                    <a:lnTo>
                      <a:pt x="0" y="1480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0" y="-19050"/>
                <a:ext cx="2248306" cy="1670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19</a:t>
                </a:r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43000" y="4254252"/>
              <a:ext cx="2824867" cy="532799"/>
              <a:chOff x="0" y="0"/>
              <a:chExt cx="784685" cy="148000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784685" cy="14800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4800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48000"/>
                    </a:lnTo>
                    <a:lnTo>
                      <a:pt x="0" y="1480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-28575"/>
                <a:ext cx="784685" cy="1765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Liczba uczestników</a:t>
                </a:r>
              </a:p>
            </p:txBody>
          </p:sp>
        </p:grpSp>
      </p:grpSp>
      <p:sp>
        <p:nvSpPr>
          <p:cNvPr id="66" name="Freeform 66"/>
          <p:cNvSpPr/>
          <p:nvPr/>
        </p:nvSpPr>
        <p:spPr>
          <a:xfrm>
            <a:off x="6283016" y="76498"/>
            <a:ext cx="3032575" cy="1689066"/>
          </a:xfrm>
          <a:custGeom>
            <a:avLst/>
            <a:gdLst/>
            <a:ahLst/>
            <a:cxnLst/>
            <a:rect l="l" t="t" r="r" b="b"/>
            <a:pathLst>
              <a:path w="3032575" h="1689066">
                <a:moveTo>
                  <a:pt x="0" y="0"/>
                </a:moveTo>
                <a:lnTo>
                  <a:pt x="3032575" y="0"/>
                </a:lnTo>
                <a:lnTo>
                  <a:pt x="3032575" y="1689065"/>
                </a:lnTo>
                <a:lnTo>
                  <a:pt x="0" y="16890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756" b="-44909"/>
            </a:stretch>
          </a:blipFill>
        </p:spPr>
      </p:sp>
      <p:sp>
        <p:nvSpPr>
          <p:cNvPr id="67" name="TextBox 67"/>
          <p:cNvSpPr txBox="1"/>
          <p:nvPr/>
        </p:nvSpPr>
        <p:spPr>
          <a:xfrm>
            <a:off x="731520" y="544793"/>
            <a:ext cx="5458019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5"/>
              </a:lnSpc>
            </a:pPr>
            <a:r>
              <a:rPr lang="en-US" sz="3737" b="1" spc="37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ZAJĘCIA GRUPOWE</a:t>
            </a:r>
          </a:p>
          <a:p>
            <a:pPr algn="l">
              <a:lnSpc>
                <a:spcPts val="1675"/>
              </a:lnSpc>
            </a:pPr>
            <a:r>
              <a:rPr lang="en-US" sz="139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WSPIERAJĄCE ROZWÓJ EMOCJONALNO-SPOŁECZNY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9338497" y="6798978"/>
            <a:ext cx="26270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51.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3849"/>
            <a:ext cx="9753600" cy="1114364"/>
            <a:chOff x="0" y="0"/>
            <a:chExt cx="3612444" cy="4127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1979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1740037"/>
            <a:ext cx="9753600" cy="1114364"/>
            <a:chOff x="0" y="0"/>
            <a:chExt cx="3612444" cy="4127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31520" y="1749477"/>
            <a:ext cx="8290560" cy="5094608"/>
            <a:chOff x="0" y="0"/>
            <a:chExt cx="11054080" cy="679281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1054080" cy="6792811"/>
              <a:chOff x="0" y="0"/>
              <a:chExt cx="3070578" cy="188689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070578" cy="1886892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886892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886892"/>
                    </a:lnTo>
                    <a:lnTo>
                      <a:pt x="0" y="1886892"/>
                    </a:lnTo>
                    <a:close/>
                  </a:path>
                </a:pathLst>
              </a:custGeom>
              <a:solidFill>
                <a:srgbClr val="4968D0">
                  <a:alpha val="34902"/>
                </a:srgbClr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3070578" cy="19154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917177" y="36682"/>
              <a:ext cx="8093903" cy="706227"/>
              <a:chOff x="0" y="0"/>
              <a:chExt cx="2248306" cy="19617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248306" cy="196174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6174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6174"/>
                    </a:lnTo>
                    <a:lnTo>
                      <a:pt x="0" y="19617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2248306" cy="2152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Wojniczu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3000" y="36682"/>
              <a:ext cx="2824867" cy="706227"/>
              <a:chOff x="0" y="0"/>
              <a:chExt cx="784685" cy="19617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784685" cy="196174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6174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6174"/>
                    </a:lnTo>
                    <a:lnTo>
                      <a:pt x="0" y="19617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784685" cy="2247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917177" y="774008"/>
              <a:ext cx="8093903" cy="711810"/>
              <a:chOff x="0" y="0"/>
              <a:chExt cx="2248306" cy="19772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248306" cy="19772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772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7725"/>
                    </a:lnTo>
                    <a:lnTo>
                      <a:pt x="0" y="19772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19050"/>
                <a:ext cx="2248306" cy="216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,,Zabawy z emocjami”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3000" y="774008"/>
              <a:ext cx="2824867" cy="711810"/>
              <a:chOff x="0" y="0"/>
              <a:chExt cx="784685" cy="19772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784685" cy="19772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772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7725"/>
                    </a:lnTo>
                    <a:lnTo>
                      <a:pt x="0" y="19772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784685" cy="226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2917177" y="1526970"/>
              <a:ext cx="8093903" cy="1255573"/>
              <a:chOff x="0" y="0"/>
              <a:chExt cx="2248306" cy="34877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248306" cy="34877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34877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348770"/>
                    </a:lnTo>
                    <a:lnTo>
                      <a:pt x="0" y="34877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19050"/>
                <a:ext cx="2248306" cy="367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Rozwijanie kompetencji emocjonalno-społecznych, m. in. umiejętności nazywania i rozpoznawania emocji oraz radzenia sobie z nimi w sposób akceptowany społecznie.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43000" y="1524366"/>
              <a:ext cx="2824867" cy="1268343"/>
              <a:chOff x="0" y="0"/>
              <a:chExt cx="784685" cy="352318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784685" cy="35231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35231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352317"/>
                    </a:lnTo>
                    <a:lnTo>
                      <a:pt x="0" y="35231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784685" cy="3808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2917177" y="2818109"/>
              <a:ext cx="8093903" cy="761264"/>
              <a:chOff x="0" y="0"/>
              <a:chExt cx="2248306" cy="211462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248306" cy="211462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11462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11462"/>
                    </a:lnTo>
                    <a:lnTo>
                      <a:pt x="0" y="21146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19050"/>
                <a:ext cx="2248306" cy="2305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Dzieci w wieku 4-6 lat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3000" y="2818109"/>
              <a:ext cx="2824867" cy="761264"/>
              <a:chOff x="0" y="0"/>
              <a:chExt cx="784685" cy="211462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784685" cy="211462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11462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11462"/>
                    </a:lnTo>
                    <a:lnTo>
                      <a:pt x="0" y="21146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784685" cy="240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2917177" y="3617472"/>
              <a:ext cx="8093903" cy="598680"/>
              <a:chOff x="0" y="0"/>
              <a:chExt cx="2248306" cy="1663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248306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630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19050"/>
                <a:ext cx="2248306" cy="185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maj - czerwiec 2024 r.</a:t>
                </a: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43000" y="3617472"/>
              <a:ext cx="2824867" cy="598680"/>
              <a:chOff x="0" y="0"/>
              <a:chExt cx="784685" cy="1663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784685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630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28575"/>
                <a:ext cx="784685" cy="194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2917177" y="5560024"/>
              <a:ext cx="8093903" cy="580633"/>
              <a:chOff x="0" y="0"/>
              <a:chExt cx="2248306" cy="161287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248306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128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19050"/>
                <a:ext cx="2248306" cy="1803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Adrianna Wypasek</a:t>
                </a: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43000" y="5560024"/>
              <a:ext cx="2824867" cy="580633"/>
              <a:chOff x="0" y="0"/>
              <a:chExt cx="784685" cy="161287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784685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128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28575"/>
                <a:ext cx="784685" cy="1898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2917177" y="6177391"/>
              <a:ext cx="8093903" cy="580633"/>
              <a:chOff x="0" y="0"/>
              <a:chExt cx="2248306" cy="161287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2248306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128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19050"/>
                <a:ext cx="2248306" cy="1803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Zajęcia grupowe, warsztaty - cykl 10 zajęć</a:t>
                </a:r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43000" y="6177391"/>
              <a:ext cx="2824867" cy="580633"/>
              <a:chOff x="0" y="0"/>
              <a:chExt cx="784685" cy="161287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784685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128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28575"/>
                <a:ext cx="784685" cy="1898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2917177" y="4825151"/>
              <a:ext cx="8093903" cy="696773"/>
              <a:chOff x="0" y="0"/>
              <a:chExt cx="2248306" cy="193548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19050"/>
                <a:ext cx="2248306" cy="2125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Wojniczu</a:t>
                </a:r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43000" y="4825151"/>
              <a:ext cx="2824867" cy="696773"/>
              <a:chOff x="0" y="0"/>
              <a:chExt cx="784685" cy="193548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784685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354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0" y="-28575"/>
                <a:ext cx="784685" cy="222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Miejsce</a:t>
                </a:r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2917177" y="4254252"/>
              <a:ext cx="8093903" cy="532799"/>
              <a:chOff x="0" y="0"/>
              <a:chExt cx="2248306" cy="14800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2248306" cy="14800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4800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48000"/>
                    </a:lnTo>
                    <a:lnTo>
                      <a:pt x="0" y="1480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0" y="-19050"/>
                <a:ext cx="2248306" cy="1670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7</a:t>
                </a:r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43000" y="4254252"/>
              <a:ext cx="2824867" cy="532799"/>
              <a:chOff x="0" y="0"/>
              <a:chExt cx="784685" cy="148000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784685" cy="14800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4800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48000"/>
                    </a:lnTo>
                    <a:lnTo>
                      <a:pt x="0" y="1480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-28575"/>
                <a:ext cx="784685" cy="1765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Liczba uczestników</a:t>
                </a:r>
              </a:p>
            </p:txBody>
          </p:sp>
        </p:grpSp>
      </p:grpSp>
      <p:grpSp>
        <p:nvGrpSpPr>
          <p:cNvPr id="66" name="Group 66"/>
          <p:cNvGrpSpPr/>
          <p:nvPr/>
        </p:nvGrpSpPr>
        <p:grpSpPr>
          <a:xfrm>
            <a:off x="6569528" y="84923"/>
            <a:ext cx="2782646" cy="1502629"/>
            <a:chOff x="0" y="0"/>
            <a:chExt cx="3710195" cy="2003505"/>
          </a:xfrm>
        </p:grpSpPr>
        <p:grpSp>
          <p:nvGrpSpPr>
            <p:cNvPr id="67" name="Group 67"/>
            <p:cNvGrpSpPr/>
            <p:nvPr/>
          </p:nvGrpSpPr>
          <p:grpSpPr>
            <a:xfrm>
              <a:off x="431900" y="943260"/>
              <a:ext cx="445184" cy="84875"/>
              <a:chOff x="0" y="0"/>
              <a:chExt cx="123662" cy="23576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123662" cy="23576"/>
              </a:xfrm>
              <a:custGeom>
                <a:avLst/>
                <a:gdLst/>
                <a:ahLst/>
                <a:cxnLst/>
                <a:rect l="l" t="t" r="r" b="b"/>
                <a:pathLst>
                  <a:path w="123662" h="23576">
                    <a:moveTo>
                      <a:pt x="11788" y="0"/>
                    </a:moveTo>
                    <a:lnTo>
                      <a:pt x="111874" y="0"/>
                    </a:lnTo>
                    <a:cubicBezTo>
                      <a:pt x="115000" y="0"/>
                      <a:pt x="117999" y="1242"/>
                      <a:pt x="120209" y="3453"/>
                    </a:cubicBezTo>
                    <a:cubicBezTo>
                      <a:pt x="122420" y="5663"/>
                      <a:pt x="123662" y="8662"/>
                      <a:pt x="123662" y="11788"/>
                    </a:cubicBezTo>
                    <a:lnTo>
                      <a:pt x="123662" y="11788"/>
                    </a:lnTo>
                    <a:cubicBezTo>
                      <a:pt x="123662" y="18299"/>
                      <a:pt x="118384" y="23576"/>
                      <a:pt x="111874" y="23576"/>
                    </a:cubicBezTo>
                    <a:lnTo>
                      <a:pt x="11788" y="23576"/>
                    </a:lnTo>
                    <a:cubicBezTo>
                      <a:pt x="5278" y="23576"/>
                      <a:pt x="0" y="18299"/>
                      <a:pt x="0" y="11788"/>
                    </a:cubicBezTo>
                    <a:lnTo>
                      <a:pt x="0" y="11788"/>
                    </a:lnTo>
                    <a:cubicBezTo>
                      <a:pt x="0" y="5278"/>
                      <a:pt x="5278" y="0"/>
                      <a:pt x="11788" y="0"/>
                    </a:cubicBezTo>
                    <a:close/>
                  </a:path>
                </a:pathLst>
              </a:custGeom>
              <a:solidFill>
                <a:srgbClr val="FADE3F"/>
              </a:solidFill>
            </p:spPr>
          </p:sp>
          <p:sp>
            <p:nvSpPr>
              <p:cNvPr id="69" name="TextBox 69"/>
              <p:cNvSpPr txBox="1"/>
              <p:nvPr/>
            </p:nvSpPr>
            <p:spPr>
              <a:xfrm>
                <a:off x="0" y="-28575"/>
                <a:ext cx="123662" cy="521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70" name="Freeform 70"/>
            <p:cNvSpPr/>
            <p:nvPr/>
          </p:nvSpPr>
          <p:spPr>
            <a:xfrm flipH="1">
              <a:off x="0" y="0"/>
              <a:ext cx="3710195" cy="2003505"/>
            </a:xfrm>
            <a:custGeom>
              <a:avLst/>
              <a:gdLst/>
              <a:ahLst/>
              <a:cxnLst/>
              <a:rect l="l" t="t" r="r" b="b"/>
              <a:pathLst>
                <a:path w="3710195" h="2003505">
                  <a:moveTo>
                    <a:pt x="3710195" y="0"/>
                  </a:moveTo>
                  <a:lnTo>
                    <a:pt x="0" y="0"/>
                  </a:lnTo>
                  <a:lnTo>
                    <a:pt x="0" y="2003505"/>
                  </a:lnTo>
                  <a:lnTo>
                    <a:pt x="3710195" y="2003505"/>
                  </a:lnTo>
                  <a:lnTo>
                    <a:pt x="3710195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71" name="Group 71"/>
            <p:cNvGrpSpPr/>
            <p:nvPr/>
          </p:nvGrpSpPr>
          <p:grpSpPr>
            <a:xfrm>
              <a:off x="483686" y="985698"/>
              <a:ext cx="346124" cy="140755"/>
              <a:chOff x="0" y="0"/>
              <a:chExt cx="96145" cy="39099"/>
            </a:xfrm>
          </p:grpSpPr>
          <p:sp>
            <p:nvSpPr>
              <p:cNvPr id="72" name="Freeform 72"/>
              <p:cNvSpPr/>
              <p:nvPr/>
            </p:nvSpPr>
            <p:spPr>
              <a:xfrm>
                <a:off x="0" y="0"/>
                <a:ext cx="96145" cy="39099"/>
              </a:xfrm>
              <a:custGeom>
                <a:avLst/>
                <a:gdLst/>
                <a:ahLst/>
                <a:cxnLst/>
                <a:rect l="l" t="t" r="r" b="b"/>
                <a:pathLst>
                  <a:path w="96145" h="39099">
                    <a:moveTo>
                      <a:pt x="19549" y="0"/>
                    </a:moveTo>
                    <a:lnTo>
                      <a:pt x="76596" y="0"/>
                    </a:lnTo>
                    <a:cubicBezTo>
                      <a:pt x="81781" y="0"/>
                      <a:pt x="86753" y="2060"/>
                      <a:pt x="90420" y="5726"/>
                    </a:cubicBezTo>
                    <a:cubicBezTo>
                      <a:pt x="94086" y="9392"/>
                      <a:pt x="96145" y="14364"/>
                      <a:pt x="96145" y="19549"/>
                    </a:cubicBezTo>
                    <a:lnTo>
                      <a:pt x="96145" y="19549"/>
                    </a:lnTo>
                    <a:cubicBezTo>
                      <a:pt x="96145" y="24734"/>
                      <a:pt x="94086" y="29707"/>
                      <a:pt x="90420" y="33373"/>
                    </a:cubicBezTo>
                    <a:cubicBezTo>
                      <a:pt x="86753" y="37039"/>
                      <a:pt x="81781" y="39099"/>
                      <a:pt x="76596" y="39099"/>
                    </a:cubicBezTo>
                    <a:lnTo>
                      <a:pt x="19549" y="39099"/>
                    </a:lnTo>
                    <a:cubicBezTo>
                      <a:pt x="14364" y="39099"/>
                      <a:pt x="9392" y="37039"/>
                      <a:pt x="5726" y="33373"/>
                    </a:cubicBezTo>
                    <a:cubicBezTo>
                      <a:pt x="2060" y="29707"/>
                      <a:pt x="0" y="24734"/>
                      <a:pt x="0" y="19549"/>
                    </a:cubicBezTo>
                    <a:lnTo>
                      <a:pt x="0" y="19549"/>
                    </a:lnTo>
                    <a:cubicBezTo>
                      <a:pt x="0" y="14364"/>
                      <a:pt x="2060" y="9392"/>
                      <a:pt x="5726" y="5726"/>
                    </a:cubicBezTo>
                    <a:cubicBezTo>
                      <a:pt x="9392" y="2060"/>
                      <a:pt x="14364" y="0"/>
                      <a:pt x="19549" y="0"/>
                    </a:cubicBezTo>
                    <a:close/>
                  </a:path>
                </a:pathLst>
              </a:custGeom>
              <a:solidFill>
                <a:srgbClr val="FADE3F"/>
              </a:solidFill>
            </p:spPr>
          </p:sp>
          <p:sp>
            <p:nvSpPr>
              <p:cNvPr id="73" name="TextBox 73"/>
              <p:cNvSpPr txBox="1"/>
              <p:nvPr/>
            </p:nvSpPr>
            <p:spPr>
              <a:xfrm>
                <a:off x="0" y="-28575"/>
                <a:ext cx="96145" cy="676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74" name="Group 74"/>
            <p:cNvGrpSpPr/>
            <p:nvPr/>
          </p:nvGrpSpPr>
          <p:grpSpPr>
            <a:xfrm rot="226717">
              <a:off x="566980" y="906010"/>
              <a:ext cx="168427" cy="116702"/>
              <a:chOff x="0" y="0"/>
              <a:chExt cx="46785" cy="32417"/>
            </a:xfrm>
          </p:grpSpPr>
          <p:sp>
            <p:nvSpPr>
              <p:cNvPr id="75" name="Freeform 75"/>
              <p:cNvSpPr/>
              <p:nvPr/>
            </p:nvSpPr>
            <p:spPr>
              <a:xfrm>
                <a:off x="0" y="0"/>
                <a:ext cx="46785" cy="32417"/>
              </a:xfrm>
              <a:custGeom>
                <a:avLst/>
                <a:gdLst/>
                <a:ahLst/>
                <a:cxnLst/>
                <a:rect l="l" t="t" r="r" b="b"/>
                <a:pathLst>
                  <a:path w="46785" h="32417">
                    <a:moveTo>
                      <a:pt x="16209" y="0"/>
                    </a:moveTo>
                    <a:lnTo>
                      <a:pt x="30577" y="0"/>
                    </a:lnTo>
                    <a:cubicBezTo>
                      <a:pt x="39528" y="0"/>
                      <a:pt x="46785" y="7257"/>
                      <a:pt x="46785" y="16209"/>
                    </a:cubicBezTo>
                    <a:lnTo>
                      <a:pt x="46785" y="16209"/>
                    </a:lnTo>
                    <a:cubicBezTo>
                      <a:pt x="46785" y="25160"/>
                      <a:pt x="39528" y="32417"/>
                      <a:pt x="30577" y="32417"/>
                    </a:cubicBezTo>
                    <a:lnTo>
                      <a:pt x="16209" y="32417"/>
                    </a:lnTo>
                    <a:cubicBezTo>
                      <a:pt x="7257" y="32417"/>
                      <a:pt x="0" y="25160"/>
                      <a:pt x="0" y="16209"/>
                    </a:cubicBezTo>
                    <a:lnTo>
                      <a:pt x="0" y="16209"/>
                    </a:lnTo>
                    <a:cubicBezTo>
                      <a:pt x="0" y="7257"/>
                      <a:pt x="7257" y="0"/>
                      <a:pt x="16209" y="0"/>
                    </a:cubicBezTo>
                    <a:close/>
                  </a:path>
                </a:pathLst>
              </a:custGeom>
              <a:solidFill>
                <a:srgbClr val="FFC7BB"/>
              </a:solidFill>
            </p:spPr>
          </p:sp>
          <p:sp>
            <p:nvSpPr>
              <p:cNvPr id="76" name="TextBox 76"/>
              <p:cNvSpPr txBox="1"/>
              <p:nvPr/>
            </p:nvSpPr>
            <p:spPr>
              <a:xfrm>
                <a:off x="0" y="-28575"/>
                <a:ext cx="46785" cy="609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77" name="Group 77"/>
            <p:cNvGrpSpPr/>
            <p:nvPr/>
          </p:nvGrpSpPr>
          <p:grpSpPr>
            <a:xfrm rot="-439676">
              <a:off x="566141" y="885591"/>
              <a:ext cx="185006" cy="74367"/>
              <a:chOff x="0" y="0"/>
              <a:chExt cx="51391" cy="20657"/>
            </a:xfrm>
          </p:grpSpPr>
          <p:sp>
            <p:nvSpPr>
              <p:cNvPr id="78" name="Freeform 78"/>
              <p:cNvSpPr/>
              <p:nvPr/>
            </p:nvSpPr>
            <p:spPr>
              <a:xfrm>
                <a:off x="0" y="0"/>
                <a:ext cx="51391" cy="20657"/>
              </a:xfrm>
              <a:custGeom>
                <a:avLst/>
                <a:gdLst/>
                <a:ahLst/>
                <a:cxnLst/>
                <a:rect l="l" t="t" r="r" b="b"/>
                <a:pathLst>
                  <a:path w="51391" h="20657">
                    <a:moveTo>
                      <a:pt x="10329" y="0"/>
                    </a:moveTo>
                    <a:lnTo>
                      <a:pt x="41062" y="0"/>
                    </a:lnTo>
                    <a:cubicBezTo>
                      <a:pt x="46766" y="0"/>
                      <a:pt x="51391" y="4624"/>
                      <a:pt x="51391" y="10329"/>
                    </a:cubicBezTo>
                    <a:lnTo>
                      <a:pt x="51391" y="10329"/>
                    </a:lnTo>
                    <a:cubicBezTo>
                      <a:pt x="51391" y="13068"/>
                      <a:pt x="50302" y="15695"/>
                      <a:pt x="48365" y="17632"/>
                    </a:cubicBezTo>
                    <a:cubicBezTo>
                      <a:pt x="46428" y="19569"/>
                      <a:pt x="43801" y="20657"/>
                      <a:pt x="41062" y="20657"/>
                    </a:cubicBezTo>
                    <a:lnTo>
                      <a:pt x="10329" y="20657"/>
                    </a:lnTo>
                    <a:cubicBezTo>
                      <a:pt x="4624" y="20657"/>
                      <a:pt x="0" y="16033"/>
                      <a:pt x="0" y="10329"/>
                    </a:cubicBezTo>
                    <a:lnTo>
                      <a:pt x="0" y="10329"/>
                    </a:lnTo>
                    <a:cubicBezTo>
                      <a:pt x="0" y="4624"/>
                      <a:pt x="4624" y="0"/>
                      <a:pt x="10329" y="0"/>
                    </a:cubicBezTo>
                    <a:close/>
                  </a:path>
                </a:pathLst>
              </a:custGeom>
              <a:solidFill>
                <a:srgbClr val="333333"/>
              </a:solidFill>
            </p:spPr>
          </p:sp>
          <p:sp>
            <p:nvSpPr>
              <p:cNvPr id="79" name="TextBox 79"/>
              <p:cNvSpPr txBox="1"/>
              <p:nvPr/>
            </p:nvSpPr>
            <p:spPr>
              <a:xfrm>
                <a:off x="0" y="-28575"/>
                <a:ext cx="51391" cy="492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80" name="Group 80"/>
            <p:cNvGrpSpPr/>
            <p:nvPr/>
          </p:nvGrpSpPr>
          <p:grpSpPr>
            <a:xfrm rot="226717">
              <a:off x="545272" y="853543"/>
              <a:ext cx="226744" cy="82335"/>
              <a:chOff x="0" y="0"/>
              <a:chExt cx="62984" cy="22871"/>
            </a:xfrm>
          </p:grpSpPr>
          <p:sp>
            <p:nvSpPr>
              <p:cNvPr id="81" name="Freeform 81"/>
              <p:cNvSpPr/>
              <p:nvPr/>
            </p:nvSpPr>
            <p:spPr>
              <a:xfrm>
                <a:off x="0" y="0"/>
                <a:ext cx="62984" cy="22871"/>
              </a:xfrm>
              <a:custGeom>
                <a:avLst/>
                <a:gdLst/>
                <a:ahLst/>
                <a:cxnLst/>
                <a:rect l="l" t="t" r="r" b="b"/>
                <a:pathLst>
                  <a:path w="62984" h="22871">
                    <a:moveTo>
                      <a:pt x="11435" y="0"/>
                    </a:moveTo>
                    <a:lnTo>
                      <a:pt x="51549" y="0"/>
                    </a:lnTo>
                    <a:cubicBezTo>
                      <a:pt x="57865" y="0"/>
                      <a:pt x="62984" y="5120"/>
                      <a:pt x="62984" y="11435"/>
                    </a:cubicBezTo>
                    <a:lnTo>
                      <a:pt x="62984" y="11435"/>
                    </a:lnTo>
                    <a:cubicBezTo>
                      <a:pt x="62984" y="17751"/>
                      <a:pt x="57865" y="22871"/>
                      <a:pt x="51549" y="22871"/>
                    </a:cubicBezTo>
                    <a:lnTo>
                      <a:pt x="11435" y="22871"/>
                    </a:lnTo>
                    <a:cubicBezTo>
                      <a:pt x="5120" y="22871"/>
                      <a:pt x="0" y="17751"/>
                      <a:pt x="0" y="11435"/>
                    </a:cubicBezTo>
                    <a:lnTo>
                      <a:pt x="0" y="11435"/>
                    </a:lnTo>
                    <a:cubicBezTo>
                      <a:pt x="0" y="5120"/>
                      <a:pt x="5120" y="0"/>
                      <a:pt x="11435" y="0"/>
                    </a:cubicBezTo>
                    <a:close/>
                  </a:path>
                </a:pathLst>
              </a:custGeom>
              <a:solidFill>
                <a:srgbClr val="FFC7BB"/>
              </a:solidFill>
            </p:spPr>
          </p:sp>
          <p:sp>
            <p:nvSpPr>
              <p:cNvPr id="82" name="TextBox 82"/>
              <p:cNvSpPr txBox="1"/>
              <p:nvPr/>
            </p:nvSpPr>
            <p:spPr>
              <a:xfrm>
                <a:off x="0" y="-28575"/>
                <a:ext cx="62984" cy="514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83" name="Group 83"/>
            <p:cNvGrpSpPr/>
            <p:nvPr/>
          </p:nvGrpSpPr>
          <p:grpSpPr>
            <a:xfrm rot="-766843">
              <a:off x="736364" y="414157"/>
              <a:ext cx="76237" cy="237490"/>
              <a:chOff x="0" y="0"/>
              <a:chExt cx="76237" cy="237490"/>
            </a:xfrm>
          </p:grpSpPr>
          <p:sp>
            <p:nvSpPr>
              <p:cNvPr id="84" name="Freeform 84"/>
              <p:cNvSpPr/>
              <p:nvPr/>
            </p:nvSpPr>
            <p:spPr>
              <a:xfrm>
                <a:off x="16159" y="49530"/>
                <a:ext cx="45576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45576" h="139700">
                    <a:moveTo>
                      <a:pt x="39361" y="135890"/>
                    </a:moveTo>
                    <a:cubicBezTo>
                      <a:pt x="30660" y="22860"/>
                      <a:pt x="0" y="3810"/>
                      <a:pt x="414" y="1270"/>
                    </a:cubicBezTo>
                    <a:cubicBezTo>
                      <a:pt x="829" y="0"/>
                      <a:pt x="32732" y="17780"/>
                      <a:pt x="38947" y="36830"/>
                    </a:cubicBezTo>
                    <a:cubicBezTo>
                      <a:pt x="42676" y="46990"/>
                      <a:pt x="42676" y="60960"/>
                      <a:pt x="43504" y="76200"/>
                    </a:cubicBezTo>
                    <a:cubicBezTo>
                      <a:pt x="44333" y="93980"/>
                      <a:pt x="45576" y="132080"/>
                      <a:pt x="43504" y="137160"/>
                    </a:cubicBezTo>
                    <a:cubicBezTo>
                      <a:pt x="42676" y="139700"/>
                      <a:pt x="39361" y="135890"/>
                      <a:pt x="39361" y="135890"/>
                    </a:cubicBezTo>
                  </a:path>
                </a:pathLst>
              </a:custGeom>
              <a:solidFill>
                <a:srgbClr val="333333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85" name="Group 85"/>
            <p:cNvGrpSpPr/>
            <p:nvPr/>
          </p:nvGrpSpPr>
          <p:grpSpPr>
            <a:xfrm rot="504749">
              <a:off x="417268" y="459131"/>
              <a:ext cx="83820" cy="257810"/>
              <a:chOff x="0" y="0"/>
              <a:chExt cx="83820" cy="257810"/>
            </a:xfrm>
          </p:grpSpPr>
          <p:sp>
            <p:nvSpPr>
              <p:cNvPr id="86" name="Freeform 86"/>
              <p:cNvSpPr/>
              <p:nvPr/>
            </p:nvSpPr>
            <p:spPr>
              <a:xfrm>
                <a:off x="30839" y="50800"/>
                <a:ext cx="22141" cy="157480"/>
              </a:xfrm>
              <a:custGeom>
                <a:avLst/>
                <a:gdLst/>
                <a:ahLst/>
                <a:cxnLst/>
                <a:rect l="l" t="t" r="r" b="b"/>
                <a:pathLst>
                  <a:path w="22141" h="157480">
                    <a:moveTo>
                      <a:pt x="21351" y="11430"/>
                    </a:moveTo>
                    <a:cubicBezTo>
                      <a:pt x="7117" y="91440"/>
                      <a:pt x="22142" y="154940"/>
                      <a:pt x="19769" y="156210"/>
                    </a:cubicBezTo>
                    <a:cubicBezTo>
                      <a:pt x="18188" y="157480"/>
                      <a:pt x="6326" y="123190"/>
                      <a:pt x="3163" y="107950"/>
                    </a:cubicBezTo>
                    <a:cubicBezTo>
                      <a:pt x="791" y="92710"/>
                      <a:pt x="0" y="78740"/>
                      <a:pt x="791" y="64770"/>
                    </a:cubicBezTo>
                    <a:cubicBezTo>
                      <a:pt x="1582" y="48260"/>
                      <a:pt x="3954" y="26670"/>
                      <a:pt x="7908" y="15240"/>
                    </a:cubicBezTo>
                    <a:cubicBezTo>
                      <a:pt x="11071" y="7620"/>
                      <a:pt x="15816" y="0"/>
                      <a:pt x="18188" y="0"/>
                    </a:cubicBezTo>
                    <a:cubicBezTo>
                      <a:pt x="19769" y="0"/>
                      <a:pt x="21351" y="11430"/>
                      <a:pt x="21351" y="11430"/>
                    </a:cubicBezTo>
                  </a:path>
                </a:pathLst>
              </a:custGeom>
              <a:solidFill>
                <a:srgbClr val="333333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87" name="Group 87"/>
            <p:cNvGrpSpPr/>
            <p:nvPr/>
          </p:nvGrpSpPr>
          <p:grpSpPr>
            <a:xfrm rot="9320831">
              <a:off x="657023" y="372721"/>
              <a:ext cx="63500" cy="272600"/>
              <a:chOff x="0" y="0"/>
              <a:chExt cx="63500" cy="272600"/>
            </a:xfrm>
          </p:grpSpPr>
          <p:sp>
            <p:nvSpPr>
              <p:cNvPr id="88" name="Freeform 88"/>
              <p:cNvSpPr/>
              <p:nvPr/>
            </p:nvSpPr>
            <p:spPr>
              <a:xfrm>
                <a:off x="23363" y="53714"/>
                <a:ext cx="16774" cy="166514"/>
              </a:xfrm>
              <a:custGeom>
                <a:avLst/>
                <a:gdLst/>
                <a:ahLst/>
                <a:cxnLst/>
                <a:rect l="l" t="t" r="r" b="b"/>
                <a:pathLst>
                  <a:path w="16774" h="166514">
                    <a:moveTo>
                      <a:pt x="16175" y="12086"/>
                    </a:moveTo>
                    <a:cubicBezTo>
                      <a:pt x="5392" y="96686"/>
                      <a:pt x="16774" y="163829"/>
                      <a:pt x="14977" y="165172"/>
                    </a:cubicBezTo>
                    <a:cubicBezTo>
                      <a:pt x="13779" y="166515"/>
                      <a:pt x="4793" y="130257"/>
                      <a:pt x="2396" y="114143"/>
                    </a:cubicBezTo>
                    <a:cubicBezTo>
                      <a:pt x="599" y="98029"/>
                      <a:pt x="0" y="83257"/>
                      <a:pt x="599" y="68486"/>
                    </a:cubicBezTo>
                    <a:cubicBezTo>
                      <a:pt x="1198" y="51029"/>
                      <a:pt x="2995" y="28200"/>
                      <a:pt x="5991" y="16115"/>
                    </a:cubicBezTo>
                    <a:cubicBezTo>
                      <a:pt x="8387" y="8057"/>
                      <a:pt x="11981" y="0"/>
                      <a:pt x="13779" y="0"/>
                    </a:cubicBezTo>
                    <a:cubicBezTo>
                      <a:pt x="14977" y="0"/>
                      <a:pt x="16175" y="12086"/>
                      <a:pt x="16175" y="12086"/>
                    </a:cubicBezTo>
                  </a:path>
                </a:pathLst>
              </a:custGeom>
              <a:solidFill>
                <a:srgbClr val="333333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89" name="Group 89"/>
            <p:cNvGrpSpPr/>
            <p:nvPr/>
          </p:nvGrpSpPr>
          <p:grpSpPr>
            <a:xfrm rot="-1259276">
              <a:off x="445587" y="453481"/>
              <a:ext cx="145806" cy="92174"/>
              <a:chOff x="0" y="0"/>
              <a:chExt cx="333911" cy="211088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-33680" y="-8369"/>
                <a:ext cx="376057" cy="219457"/>
              </a:xfrm>
              <a:custGeom>
                <a:avLst/>
                <a:gdLst/>
                <a:ahLst/>
                <a:cxnLst/>
                <a:rect l="l" t="t" r="r" b="b"/>
                <a:pathLst>
                  <a:path w="376057" h="219457">
                    <a:moveTo>
                      <a:pt x="46918" y="42074"/>
                    </a:moveTo>
                    <a:cubicBezTo>
                      <a:pt x="0" y="74299"/>
                      <a:pt x="38918" y="105664"/>
                      <a:pt x="62887" y="122312"/>
                    </a:cubicBezTo>
                    <a:lnTo>
                      <a:pt x="203038" y="219457"/>
                    </a:lnTo>
                    <a:lnTo>
                      <a:pt x="340230" y="122659"/>
                    </a:lnTo>
                    <a:cubicBezTo>
                      <a:pt x="362523" y="104751"/>
                      <a:pt x="376057" y="85755"/>
                      <a:pt x="366323" y="64603"/>
                    </a:cubicBezTo>
                    <a:cubicBezTo>
                      <a:pt x="359767" y="35343"/>
                      <a:pt x="326393" y="12642"/>
                      <a:pt x="285166" y="9401"/>
                    </a:cubicBezTo>
                    <a:cubicBezTo>
                      <a:pt x="259880" y="5218"/>
                      <a:pt x="235454" y="12604"/>
                      <a:pt x="216390" y="24049"/>
                    </a:cubicBezTo>
                    <a:cubicBezTo>
                      <a:pt x="211259" y="27128"/>
                      <a:pt x="206673" y="30571"/>
                      <a:pt x="202676" y="34313"/>
                    </a:cubicBezTo>
                    <a:cubicBezTo>
                      <a:pt x="197933" y="30053"/>
                      <a:pt x="192373" y="26155"/>
                      <a:pt x="186083" y="22701"/>
                    </a:cubicBezTo>
                    <a:cubicBezTo>
                      <a:pt x="164161" y="10664"/>
                      <a:pt x="136255" y="0"/>
                      <a:pt x="109451" y="9602"/>
                    </a:cubicBezTo>
                    <a:cubicBezTo>
                      <a:pt x="84063" y="13145"/>
                      <a:pt x="61276" y="24976"/>
                      <a:pt x="46918" y="42074"/>
                    </a:cubicBezTo>
                    <a:close/>
                  </a:path>
                </a:pathLst>
              </a:custGeom>
              <a:solidFill>
                <a:srgbClr val="28407E"/>
              </a:solidFill>
            </p:spPr>
          </p:sp>
          <p:sp>
            <p:nvSpPr>
              <p:cNvPr id="91" name="TextBox 91"/>
              <p:cNvSpPr txBox="1"/>
              <p:nvPr/>
            </p:nvSpPr>
            <p:spPr>
              <a:xfrm>
                <a:off x="31304" y="-13497"/>
                <a:ext cx="271303" cy="1868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</p:grpSp>
      <p:sp>
        <p:nvSpPr>
          <p:cNvPr id="92" name="TextBox 92"/>
          <p:cNvSpPr txBox="1"/>
          <p:nvPr/>
        </p:nvSpPr>
        <p:spPr>
          <a:xfrm>
            <a:off x="731520" y="511456"/>
            <a:ext cx="5458019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5"/>
              </a:lnSpc>
            </a:pPr>
            <a:r>
              <a:rPr lang="en-US" sz="3337" b="1" spc="33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ZAJĘCIA WSPIERAJĄCE</a:t>
            </a:r>
          </a:p>
          <a:p>
            <a:pPr algn="l">
              <a:lnSpc>
                <a:spcPts val="2515"/>
              </a:lnSpc>
            </a:pPr>
            <a:r>
              <a:rPr lang="en-US" sz="209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ROZWÓJ EMOCJONALNO-SPOŁECZNY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9316351" y="6798978"/>
            <a:ext cx="287774" cy="281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52.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3849"/>
            <a:ext cx="9753600" cy="1114364"/>
            <a:chOff x="0" y="0"/>
            <a:chExt cx="3612444" cy="4127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1979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563947" flipH="1">
            <a:off x="6497823" y="160506"/>
            <a:ext cx="2306954" cy="3965077"/>
          </a:xfrm>
          <a:custGeom>
            <a:avLst/>
            <a:gdLst/>
            <a:ahLst/>
            <a:cxnLst/>
            <a:rect l="l" t="t" r="r" b="b"/>
            <a:pathLst>
              <a:path w="2306954" h="3965077">
                <a:moveTo>
                  <a:pt x="2306954" y="0"/>
                </a:moveTo>
                <a:lnTo>
                  <a:pt x="0" y="0"/>
                </a:lnTo>
                <a:lnTo>
                  <a:pt x="0" y="3965077"/>
                </a:lnTo>
                <a:lnTo>
                  <a:pt x="2306954" y="3965077"/>
                </a:lnTo>
                <a:lnTo>
                  <a:pt x="230695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1908056"/>
            <a:ext cx="9753600" cy="2888284"/>
            <a:chOff x="0" y="0"/>
            <a:chExt cx="3612444" cy="106973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2445" cy="1069735"/>
            </a:xfrm>
            <a:custGeom>
              <a:avLst/>
              <a:gdLst/>
              <a:ahLst/>
              <a:cxnLst/>
              <a:rect l="l" t="t" r="r" b="b"/>
              <a:pathLst>
                <a:path w="3612445" h="1069735">
                  <a:moveTo>
                    <a:pt x="0" y="0"/>
                  </a:moveTo>
                  <a:lnTo>
                    <a:pt x="3612445" y="0"/>
                  </a:lnTo>
                  <a:lnTo>
                    <a:pt x="3612445" y="1069735"/>
                  </a:lnTo>
                  <a:lnTo>
                    <a:pt x="0" y="106973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612444" cy="1098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1520" y="1908056"/>
            <a:ext cx="8290560" cy="4675624"/>
            <a:chOff x="0" y="0"/>
            <a:chExt cx="11054080" cy="6234165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1054080" cy="6234165"/>
              <a:chOff x="0" y="0"/>
              <a:chExt cx="3070578" cy="173171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070578" cy="1731713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731713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731713"/>
                    </a:lnTo>
                    <a:lnTo>
                      <a:pt x="0" y="1731713"/>
                    </a:lnTo>
                    <a:close/>
                  </a:path>
                </a:pathLst>
              </a:custGeom>
              <a:solidFill>
                <a:srgbClr val="4968D0">
                  <a:alpha val="34902"/>
                </a:srgbClr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3070578" cy="17602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917177" y="36682"/>
              <a:ext cx="8093903" cy="706227"/>
              <a:chOff x="0" y="0"/>
              <a:chExt cx="2248306" cy="19617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248306" cy="196174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6174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6174"/>
                    </a:lnTo>
                    <a:lnTo>
                      <a:pt x="0" y="19617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19050"/>
                <a:ext cx="2248306" cy="2152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Wojniczu</a:t>
                </a: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43000" y="36682"/>
              <a:ext cx="2824867" cy="706227"/>
              <a:chOff x="0" y="0"/>
              <a:chExt cx="784685" cy="19617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84685" cy="196174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6174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6174"/>
                    </a:lnTo>
                    <a:lnTo>
                      <a:pt x="0" y="19617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28575"/>
                <a:ext cx="784685" cy="2247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2917177" y="774008"/>
              <a:ext cx="8093903" cy="711810"/>
              <a:chOff x="0" y="0"/>
              <a:chExt cx="2248306" cy="19772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248306" cy="19772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772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7725"/>
                    </a:lnTo>
                    <a:lnTo>
                      <a:pt x="0" y="19772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19050"/>
                <a:ext cx="2248306" cy="216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,,Mutyzm wybiórczy - wskazówki do pracy”</a:t>
                </a: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3000" y="774008"/>
              <a:ext cx="2824867" cy="711810"/>
              <a:chOff x="0" y="0"/>
              <a:chExt cx="784685" cy="19772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784685" cy="19772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772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7725"/>
                    </a:lnTo>
                    <a:lnTo>
                      <a:pt x="0" y="19772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28575"/>
                <a:ext cx="784685" cy="226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2917177" y="1526970"/>
              <a:ext cx="8093903" cy="1255573"/>
              <a:chOff x="0" y="0"/>
              <a:chExt cx="2248306" cy="34877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248306" cy="34877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34877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348770"/>
                    </a:lnTo>
                    <a:lnTo>
                      <a:pt x="0" y="34877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19050"/>
                <a:ext cx="2248306" cy="367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Omówienie sposobów wsparcia i terapii dzieci z mutyzmem wybiórczym na terenie przedszkola.</a:t>
                </a: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43000" y="1524366"/>
              <a:ext cx="2824867" cy="1268343"/>
              <a:chOff x="0" y="0"/>
              <a:chExt cx="784685" cy="35231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784685" cy="35231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35231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352317"/>
                    </a:lnTo>
                    <a:lnTo>
                      <a:pt x="0" y="35231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784685" cy="3808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2917177" y="2818109"/>
              <a:ext cx="8093903" cy="761264"/>
              <a:chOff x="0" y="0"/>
              <a:chExt cx="2248306" cy="211462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248306" cy="211462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11462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11462"/>
                    </a:lnTo>
                    <a:lnTo>
                      <a:pt x="0" y="21146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19050"/>
                <a:ext cx="2248306" cy="2305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Kadra pedagogiczna</a:t>
                </a: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43000" y="2818109"/>
              <a:ext cx="2824867" cy="761264"/>
              <a:chOff x="0" y="0"/>
              <a:chExt cx="784685" cy="211462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784685" cy="211462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11462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11462"/>
                    </a:lnTo>
                    <a:lnTo>
                      <a:pt x="0" y="21146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28575"/>
                <a:ext cx="784685" cy="240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2917177" y="3617472"/>
              <a:ext cx="8093903" cy="598680"/>
              <a:chOff x="0" y="0"/>
              <a:chExt cx="2248306" cy="1663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248306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630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19050"/>
                <a:ext cx="2248306" cy="185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23.11.2013 r.</a:t>
                </a:r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43000" y="3617472"/>
              <a:ext cx="2824867" cy="598680"/>
              <a:chOff x="0" y="0"/>
              <a:chExt cx="784685" cy="1663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784685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630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28575"/>
                <a:ext cx="784685" cy="194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2917177" y="4989125"/>
              <a:ext cx="8093903" cy="580633"/>
              <a:chOff x="0" y="0"/>
              <a:chExt cx="2248306" cy="161287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2248306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128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19050"/>
                <a:ext cx="2248306" cy="1803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Adrianna Wypasek</a:t>
                </a:r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43000" y="4989125"/>
              <a:ext cx="2824867" cy="580633"/>
              <a:chOff x="0" y="0"/>
              <a:chExt cx="784685" cy="161287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784685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128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-28575"/>
                <a:ext cx="784685" cy="1898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2917177" y="5606493"/>
              <a:ext cx="8093903" cy="580633"/>
              <a:chOff x="0" y="0"/>
              <a:chExt cx="2248306" cy="161287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2248306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128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0" y="-19050"/>
                <a:ext cx="2248306" cy="1803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Spotkania szkoleniowe</a:t>
                </a:r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43000" y="5606493"/>
              <a:ext cx="2824867" cy="580633"/>
              <a:chOff x="0" y="0"/>
              <a:chExt cx="784685" cy="161287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784685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128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0" y="-28575"/>
                <a:ext cx="784685" cy="1898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  <p:grpSp>
          <p:nvGrpSpPr>
            <p:cNvPr id="55" name="Group 55"/>
            <p:cNvGrpSpPr/>
            <p:nvPr/>
          </p:nvGrpSpPr>
          <p:grpSpPr>
            <a:xfrm>
              <a:off x="2917177" y="4254252"/>
              <a:ext cx="8093903" cy="696773"/>
              <a:chOff x="0" y="0"/>
              <a:chExt cx="2248306" cy="193548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7" name="TextBox 57"/>
              <p:cNvSpPr txBox="1"/>
              <p:nvPr/>
            </p:nvSpPr>
            <p:spPr>
              <a:xfrm>
                <a:off x="0" y="-19050"/>
                <a:ext cx="2248306" cy="2125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Niepubliczne Przedszkole w Wojniczu ,,Mój mały świat”</a:t>
                </a:r>
              </a:p>
            </p:txBody>
          </p:sp>
        </p:grpSp>
        <p:grpSp>
          <p:nvGrpSpPr>
            <p:cNvPr id="58" name="Group 58"/>
            <p:cNvGrpSpPr/>
            <p:nvPr/>
          </p:nvGrpSpPr>
          <p:grpSpPr>
            <a:xfrm>
              <a:off x="43000" y="4254252"/>
              <a:ext cx="2824867" cy="696773"/>
              <a:chOff x="0" y="0"/>
              <a:chExt cx="784685" cy="193548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784685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354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0" name="TextBox 60"/>
              <p:cNvSpPr txBox="1"/>
              <p:nvPr/>
            </p:nvSpPr>
            <p:spPr>
              <a:xfrm>
                <a:off x="0" y="-28575"/>
                <a:ext cx="784685" cy="222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Miejsce</a:t>
                </a:r>
              </a:p>
            </p:txBody>
          </p:sp>
        </p:grpSp>
      </p:grpSp>
      <p:sp>
        <p:nvSpPr>
          <p:cNvPr id="61" name="TextBox 61"/>
          <p:cNvSpPr txBox="1"/>
          <p:nvPr/>
        </p:nvSpPr>
        <p:spPr>
          <a:xfrm>
            <a:off x="731520" y="463831"/>
            <a:ext cx="5458019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5"/>
              </a:lnSpc>
            </a:pPr>
            <a:r>
              <a:rPr lang="en-US" sz="3337" b="1" spc="33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MUTYZM WYBIÓRCZY</a:t>
            </a:r>
          </a:p>
          <a:p>
            <a:pPr algn="l">
              <a:lnSpc>
                <a:spcPts val="3235"/>
              </a:lnSpc>
            </a:pPr>
            <a:r>
              <a:rPr lang="en-US" sz="2696" b="1" spc="23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WSKAZÓWKI DO PRACY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9316768" y="6798978"/>
            <a:ext cx="360632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53.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3849"/>
            <a:ext cx="9753600" cy="1114364"/>
            <a:chOff x="0" y="0"/>
            <a:chExt cx="3612444" cy="4127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1979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1740037"/>
            <a:ext cx="9753600" cy="1114364"/>
            <a:chOff x="0" y="0"/>
            <a:chExt cx="3612444" cy="4127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31520" y="1740037"/>
            <a:ext cx="8290560" cy="5094608"/>
            <a:chOff x="0" y="0"/>
            <a:chExt cx="11054080" cy="679281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1054080" cy="6792811"/>
              <a:chOff x="0" y="0"/>
              <a:chExt cx="3070578" cy="188689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070578" cy="1886892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886892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886892"/>
                    </a:lnTo>
                    <a:lnTo>
                      <a:pt x="0" y="1886892"/>
                    </a:lnTo>
                    <a:close/>
                  </a:path>
                </a:pathLst>
              </a:custGeom>
              <a:solidFill>
                <a:srgbClr val="4968D0">
                  <a:alpha val="34902"/>
                </a:srgbClr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3070578" cy="19154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917177" y="36682"/>
              <a:ext cx="8093903" cy="706227"/>
              <a:chOff x="0" y="0"/>
              <a:chExt cx="2248306" cy="19617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248306" cy="196174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6174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6174"/>
                    </a:lnTo>
                    <a:lnTo>
                      <a:pt x="0" y="19617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2248306" cy="2152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Tarnowie,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Żabnie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3000" y="36682"/>
              <a:ext cx="2824867" cy="706227"/>
              <a:chOff x="0" y="0"/>
              <a:chExt cx="784685" cy="19617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784685" cy="196174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6174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6174"/>
                    </a:lnTo>
                    <a:lnTo>
                      <a:pt x="0" y="19617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784685" cy="2247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917177" y="774008"/>
              <a:ext cx="8093903" cy="711810"/>
              <a:chOff x="0" y="0"/>
              <a:chExt cx="2248306" cy="19772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248306" cy="19772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772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7725"/>
                    </a:lnTo>
                    <a:lnTo>
                      <a:pt x="0" y="19772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19050"/>
                <a:ext cx="2248306" cy="216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,,Razem Raźniej”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3000" y="774008"/>
              <a:ext cx="2824867" cy="711810"/>
              <a:chOff x="0" y="0"/>
              <a:chExt cx="784685" cy="19772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784685" cy="19772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772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7725"/>
                    </a:lnTo>
                    <a:lnTo>
                      <a:pt x="0" y="19772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784685" cy="226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2917177" y="1526970"/>
              <a:ext cx="8093903" cy="1255573"/>
              <a:chOff x="0" y="0"/>
              <a:chExt cx="2248306" cy="34877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248306" cy="34877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34877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348770"/>
                    </a:lnTo>
                    <a:lnTo>
                      <a:pt x="0" y="34877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19050"/>
                <a:ext cx="2248306" cy="367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Obniżenie poziomu lęku, otwarcie się na werbalizacje względem rówieśników i dorosłych, wchodzenie w kontakt bezpośredni.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43000" y="1524366"/>
              <a:ext cx="2824867" cy="1268343"/>
              <a:chOff x="0" y="0"/>
              <a:chExt cx="784685" cy="352318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784685" cy="35231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35231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352317"/>
                    </a:lnTo>
                    <a:lnTo>
                      <a:pt x="0" y="35231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784685" cy="3808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2917177" y="2818109"/>
              <a:ext cx="8093903" cy="761264"/>
              <a:chOff x="0" y="0"/>
              <a:chExt cx="2248306" cy="211462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248306" cy="211462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11462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11462"/>
                    </a:lnTo>
                    <a:lnTo>
                      <a:pt x="0" y="21146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19050"/>
                <a:ext cx="2248306" cy="2305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Dzieci z trudnościami w otwieraniu się na kontakt werbalny, w tym dotknięte głęboką nieśmiałością, niską samooceną oraz mutyzmem wybiórczym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3000" y="2818109"/>
              <a:ext cx="2824867" cy="761264"/>
              <a:chOff x="0" y="0"/>
              <a:chExt cx="784685" cy="211462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784685" cy="211462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11462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11462"/>
                    </a:lnTo>
                    <a:lnTo>
                      <a:pt x="0" y="21146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784685" cy="240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2917177" y="3617472"/>
              <a:ext cx="8093903" cy="598680"/>
              <a:chOff x="0" y="0"/>
              <a:chExt cx="2248306" cy="1663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248306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630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19050"/>
                <a:ext cx="2248306" cy="185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luty 2024 r. - czerwiec 2024 r.</a:t>
                </a: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43000" y="3617472"/>
              <a:ext cx="2824867" cy="598680"/>
              <a:chOff x="0" y="0"/>
              <a:chExt cx="784685" cy="1663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784685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630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28575"/>
                <a:ext cx="784685" cy="194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2917177" y="5560024"/>
              <a:ext cx="8093903" cy="580633"/>
              <a:chOff x="0" y="0"/>
              <a:chExt cx="2248306" cy="161287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248306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128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19050"/>
                <a:ext cx="2248306" cy="1803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Katarzyna Zych, mgr Anna Drozdowska-Flak</a:t>
                </a: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43000" y="5560024"/>
              <a:ext cx="2824867" cy="580633"/>
              <a:chOff x="0" y="0"/>
              <a:chExt cx="784685" cy="161287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784685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128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28575"/>
                <a:ext cx="784685" cy="1898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2917177" y="6177391"/>
              <a:ext cx="8093903" cy="580633"/>
              <a:chOff x="0" y="0"/>
              <a:chExt cx="2248306" cy="161287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2248306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128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19050"/>
                <a:ext cx="2248306" cy="1803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Cykliczne zajęcia grupowe, porady i konsultacje dla rodziców i opiekunów</a:t>
                </a:r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43000" y="6177391"/>
              <a:ext cx="2824867" cy="580633"/>
              <a:chOff x="0" y="0"/>
              <a:chExt cx="784685" cy="161287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784685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128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28575"/>
                <a:ext cx="784685" cy="1898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2917177" y="4825151"/>
              <a:ext cx="8093903" cy="696773"/>
              <a:chOff x="0" y="0"/>
              <a:chExt cx="2248306" cy="193548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19050"/>
                <a:ext cx="2248306" cy="2125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Tarnowie, 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Wojniczu</a:t>
                </a:r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43000" y="4825151"/>
              <a:ext cx="2824867" cy="696773"/>
              <a:chOff x="0" y="0"/>
              <a:chExt cx="784685" cy="193548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784685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354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0" y="-28575"/>
                <a:ext cx="784685" cy="222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Miejsce</a:t>
                </a:r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2917177" y="4254252"/>
              <a:ext cx="8093903" cy="532799"/>
              <a:chOff x="0" y="0"/>
              <a:chExt cx="2248306" cy="14800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2248306" cy="14800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4800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48000"/>
                    </a:lnTo>
                    <a:lnTo>
                      <a:pt x="0" y="1480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0" y="-19050"/>
                <a:ext cx="2248306" cy="1670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6</a:t>
                </a:r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43000" y="4254252"/>
              <a:ext cx="2824867" cy="532799"/>
              <a:chOff x="0" y="0"/>
              <a:chExt cx="784685" cy="148000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784685" cy="14800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4800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48000"/>
                    </a:lnTo>
                    <a:lnTo>
                      <a:pt x="0" y="1480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-28575"/>
                <a:ext cx="784685" cy="1765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Liczba uczestników</a:t>
                </a:r>
              </a:p>
            </p:txBody>
          </p:sp>
        </p:grpSp>
      </p:grpSp>
      <p:sp>
        <p:nvSpPr>
          <p:cNvPr id="66" name="Freeform 66"/>
          <p:cNvSpPr/>
          <p:nvPr/>
        </p:nvSpPr>
        <p:spPr>
          <a:xfrm flipH="1">
            <a:off x="7519840" y="63690"/>
            <a:ext cx="1359365" cy="1676347"/>
          </a:xfrm>
          <a:custGeom>
            <a:avLst/>
            <a:gdLst/>
            <a:ahLst/>
            <a:cxnLst/>
            <a:rect l="l" t="t" r="r" b="b"/>
            <a:pathLst>
              <a:path w="1359365" h="1676347">
                <a:moveTo>
                  <a:pt x="1359365" y="0"/>
                </a:moveTo>
                <a:lnTo>
                  <a:pt x="0" y="0"/>
                </a:lnTo>
                <a:lnTo>
                  <a:pt x="0" y="1676347"/>
                </a:lnTo>
                <a:lnTo>
                  <a:pt x="1359365" y="1676347"/>
                </a:lnTo>
                <a:lnTo>
                  <a:pt x="13593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 rot="-177264">
            <a:off x="6378031" y="149751"/>
            <a:ext cx="915472" cy="675785"/>
          </a:xfrm>
          <a:custGeom>
            <a:avLst/>
            <a:gdLst/>
            <a:ahLst/>
            <a:cxnLst/>
            <a:rect l="l" t="t" r="r" b="b"/>
            <a:pathLst>
              <a:path w="915472" h="675785">
                <a:moveTo>
                  <a:pt x="0" y="0"/>
                </a:moveTo>
                <a:lnTo>
                  <a:pt x="915472" y="0"/>
                </a:lnTo>
                <a:lnTo>
                  <a:pt x="915472" y="675784"/>
                </a:lnTo>
                <a:lnTo>
                  <a:pt x="0" y="6757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68"/>
          <p:cNvSpPr/>
          <p:nvPr/>
        </p:nvSpPr>
        <p:spPr>
          <a:xfrm rot="-528759">
            <a:off x="6664716" y="298786"/>
            <a:ext cx="342101" cy="339613"/>
          </a:xfrm>
          <a:custGeom>
            <a:avLst/>
            <a:gdLst/>
            <a:ahLst/>
            <a:cxnLst/>
            <a:rect l="l" t="t" r="r" b="b"/>
            <a:pathLst>
              <a:path w="342101" h="339613">
                <a:moveTo>
                  <a:pt x="0" y="0"/>
                </a:moveTo>
                <a:lnTo>
                  <a:pt x="342102" y="0"/>
                </a:lnTo>
                <a:lnTo>
                  <a:pt x="342102" y="339614"/>
                </a:lnTo>
                <a:lnTo>
                  <a:pt x="0" y="3396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9" name="TextBox 69"/>
          <p:cNvSpPr txBox="1"/>
          <p:nvPr/>
        </p:nvSpPr>
        <p:spPr>
          <a:xfrm>
            <a:off x="731520" y="454189"/>
            <a:ext cx="5458019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5"/>
              </a:lnSpc>
            </a:pPr>
            <a:r>
              <a:rPr lang="en-US" sz="3437" b="1" spc="34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ZAJĘCIA DLA DZIECI</a:t>
            </a:r>
          </a:p>
          <a:p>
            <a:pPr algn="l">
              <a:lnSpc>
                <a:spcPts val="2995"/>
              </a:lnSpc>
            </a:pPr>
            <a:r>
              <a:rPr lang="en-US" sz="249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 MUTYZMEM WYBIÓRCZYM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9306409" y="6798978"/>
            <a:ext cx="370991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54.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00416"/>
            <a:ext cx="9753600" cy="1114364"/>
            <a:chOff x="0" y="0"/>
            <a:chExt cx="3612444" cy="4127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1979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1740037"/>
            <a:ext cx="9753600" cy="1114364"/>
            <a:chOff x="0" y="0"/>
            <a:chExt cx="3612444" cy="4127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31520" y="1740037"/>
            <a:ext cx="8290560" cy="5094608"/>
            <a:chOff x="0" y="0"/>
            <a:chExt cx="11054080" cy="679281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1054080" cy="6792811"/>
              <a:chOff x="0" y="0"/>
              <a:chExt cx="3070578" cy="188689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070578" cy="1886892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886892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886892"/>
                    </a:lnTo>
                    <a:lnTo>
                      <a:pt x="0" y="1886892"/>
                    </a:lnTo>
                    <a:close/>
                  </a:path>
                </a:pathLst>
              </a:custGeom>
              <a:solidFill>
                <a:srgbClr val="4968D0">
                  <a:alpha val="34902"/>
                </a:srgbClr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3070578" cy="19154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917177" y="36682"/>
              <a:ext cx="8093903" cy="706227"/>
              <a:chOff x="0" y="0"/>
              <a:chExt cx="2248306" cy="19617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248306" cy="196174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6174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6174"/>
                    </a:lnTo>
                    <a:lnTo>
                      <a:pt x="0" y="19617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2248306" cy="2152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Tuchowie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3000" y="36682"/>
              <a:ext cx="2824867" cy="706227"/>
              <a:chOff x="0" y="0"/>
              <a:chExt cx="784685" cy="19617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784685" cy="196174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6174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6174"/>
                    </a:lnTo>
                    <a:lnTo>
                      <a:pt x="0" y="19617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784685" cy="2247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917177" y="774008"/>
              <a:ext cx="8093903" cy="711810"/>
              <a:chOff x="0" y="0"/>
              <a:chExt cx="2248306" cy="19772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248306" cy="19772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772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7725"/>
                    </a:lnTo>
                    <a:lnTo>
                      <a:pt x="0" y="19772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19050"/>
                <a:ext cx="2248306" cy="216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,,Warsztaty kreatywności i twórczego myślenia dla uczniów zdolnych”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3000" y="774008"/>
              <a:ext cx="2824867" cy="711810"/>
              <a:chOff x="0" y="0"/>
              <a:chExt cx="784685" cy="19772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784685" cy="19772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772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7725"/>
                    </a:lnTo>
                    <a:lnTo>
                      <a:pt x="0" y="19772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784685" cy="226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2917177" y="1526970"/>
              <a:ext cx="8093903" cy="1255573"/>
              <a:chOff x="0" y="0"/>
              <a:chExt cx="2248306" cy="34877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248306" cy="34877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34877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348770"/>
                    </a:lnTo>
                    <a:lnTo>
                      <a:pt x="0" y="34877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19050"/>
                <a:ext cx="2248306" cy="367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Rozwijanie możliwości twórczych uczniów zdolnych.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43000" y="1524366"/>
              <a:ext cx="2824867" cy="1268343"/>
              <a:chOff x="0" y="0"/>
              <a:chExt cx="784685" cy="352318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784685" cy="35231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35231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352317"/>
                    </a:lnTo>
                    <a:lnTo>
                      <a:pt x="0" y="35231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784685" cy="3808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2917177" y="2818109"/>
              <a:ext cx="8093903" cy="761264"/>
              <a:chOff x="0" y="0"/>
              <a:chExt cx="2248306" cy="211462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248306" cy="211462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11462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11462"/>
                    </a:lnTo>
                    <a:lnTo>
                      <a:pt x="0" y="21146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19050"/>
                <a:ext cx="2248306" cy="2305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Uczniowie zdolni z klasy VII szkoły podstawowej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3000" y="2818109"/>
              <a:ext cx="2824867" cy="761264"/>
              <a:chOff x="0" y="0"/>
              <a:chExt cx="784685" cy="211462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784685" cy="211462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11462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11462"/>
                    </a:lnTo>
                    <a:lnTo>
                      <a:pt x="0" y="21146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784685" cy="240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2917177" y="3617472"/>
              <a:ext cx="8093903" cy="598680"/>
              <a:chOff x="0" y="0"/>
              <a:chExt cx="2248306" cy="1663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248306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630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19050"/>
                <a:ext cx="2248306" cy="185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18.04.2024 r.</a:t>
                </a: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43000" y="3617472"/>
              <a:ext cx="2824867" cy="598680"/>
              <a:chOff x="0" y="0"/>
              <a:chExt cx="784685" cy="1663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784685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630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28575"/>
                <a:ext cx="784685" cy="194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2917177" y="5560024"/>
              <a:ext cx="8093903" cy="580633"/>
              <a:chOff x="0" y="0"/>
              <a:chExt cx="2248306" cy="161287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248306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128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19050"/>
                <a:ext cx="2248306" cy="1803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Agnieszka Szymańska, mgr Katarzyna Rejkowicz</a:t>
                </a: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43000" y="5560024"/>
              <a:ext cx="2824867" cy="580633"/>
              <a:chOff x="0" y="0"/>
              <a:chExt cx="784685" cy="161287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784685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128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28575"/>
                <a:ext cx="784685" cy="1898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2917177" y="6177391"/>
              <a:ext cx="8093903" cy="580633"/>
              <a:chOff x="0" y="0"/>
              <a:chExt cx="2248306" cy="161287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2248306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128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19050"/>
                <a:ext cx="2248306" cy="1803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Zajęcia warsztatowe</a:t>
                </a:r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43000" y="6177391"/>
              <a:ext cx="2824867" cy="580633"/>
              <a:chOff x="0" y="0"/>
              <a:chExt cx="784685" cy="161287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784685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128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28575"/>
                <a:ext cx="784685" cy="1898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2917177" y="4825151"/>
              <a:ext cx="8093903" cy="696773"/>
              <a:chOff x="0" y="0"/>
              <a:chExt cx="2248306" cy="193548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19050"/>
                <a:ext cx="2248306" cy="2125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Publiczna Szkoła Podstawowa w Szerzynach</a:t>
                </a:r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43000" y="4825151"/>
              <a:ext cx="2824867" cy="696773"/>
              <a:chOff x="0" y="0"/>
              <a:chExt cx="784685" cy="193548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784685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354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0" y="-28575"/>
                <a:ext cx="784685" cy="222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Miejsce</a:t>
                </a:r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2917177" y="4254252"/>
              <a:ext cx="8093903" cy="532799"/>
              <a:chOff x="0" y="0"/>
              <a:chExt cx="2248306" cy="14800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2248306" cy="14800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4800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48000"/>
                    </a:lnTo>
                    <a:lnTo>
                      <a:pt x="0" y="1480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0" y="-19050"/>
                <a:ext cx="2248306" cy="1670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11 dzieci</a:t>
                </a:r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43000" y="4254252"/>
              <a:ext cx="2824867" cy="532799"/>
              <a:chOff x="0" y="0"/>
              <a:chExt cx="784685" cy="148000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784685" cy="14800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4800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48000"/>
                    </a:lnTo>
                    <a:lnTo>
                      <a:pt x="0" y="1480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-28575"/>
                <a:ext cx="784685" cy="1765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Liczba uczestników</a:t>
                </a:r>
              </a:p>
            </p:txBody>
          </p:sp>
        </p:grpSp>
      </p:grpSp>
      <p:sp>
        <p:nvSpPr>
          <p:cNvPr id="66" name="Freeform 66"/>
          <p:cNvSpPr/>
          <p:nvPr/>
        </p:nvSpPr>
        <p:spPr>
          <a:xfrm>
            <a:off x="7711773" y="132905"/>
            <a:ext cx="1398443" cy="1771545"/>
          </a:xfrm>
          <a:custGeom>
            <a:avLst/>
            <a:gdLst/>
            <a:ahLst/>
            <a:cxnLst/>
            <a:rect l="l" t="t" r="r" b="b"/>
            <a:pathLst>
              <a:path w="1398443" h="1771545">
                <a:moveTo>
                  <a:pt x="0" y="0"/>
                </a:moveTo>
                <a:lnTo>
                  <a:pt x="1398443" y="0"/>
                </a:lnTo>
                <a:lnTo>
                  <a:pt x="1398443" y="1771545"/>
                </a:lnTo>
                <a:lnTo>
                  <a:pt x="0" y="17715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7" name="TextBox 67"/>
          <p:cNvSpPr txBox="1"/>
          <p:nvPr/>
        </p:nvSpPr>
        <p:spPr>
          <a:xfrm>
            <a:off x="731520" y="465033"/>
            <a:ext cx="6747968" cy="785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2"/>
              </a:lnSpc>
            </a:pPr>
            <a:r>
              <a:rPr lang="en-US" sz="333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WARSZTATY KREATYWNOŚCI </a:t>
            </a:r>
          </a:p>
          <a:p>
            <a:pPr algn="l">
              <a:lnSpc>
                <a:spcPts val="2249"/>
              </a:lnSpc>
            </a:pPr>
            <a:r>
              <a:rPr lang="en-US" sz="1874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 TWÓRCZEGO MYŚLENIA DLA UCZNIÓW ZDOLNYCH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9316588" y="6798978"/>
            <a:ext cx="360811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55.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00416"/>
            <a:ext cx="9753600" cy="1114364"/>
            <a:chOff x="0" y="0"/>
            <a:chExt cx="3612444" cy="4127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1979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1740037"/>
            <a:ext cx="9753600" cy="1114364"/>
            <a:chOff x="0" y="0"/>
            <a:chExt cx="3612444" cy="4127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31520" y="1740037"/>
            <a:ext cx="8290560" cy="5094608"/>
            <a:chOff x="0" y="0"/>
            <a:chExt cx="11054080" cy="679281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1054080" cy="6792811"/>
              <a:chOff x="0" y="0"/>
              <a:chExt cx="3070578" cy="188689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070578" cy="1886892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886892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886892"/>
                    </a:lnTo>
                    <a:lnTo>
                      <a:pt x="0" y="1886892"/>
                    </a:lnTo>
                    <a:close/>
                  </a:path>
                </a:pathLst>
              </a:custGeom>
              <a:solidFill>
                <a:srgbClr val="4968D0">
                  <a:alpha val="34902"/>
                </a:srgbClr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3070578" cy="19154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917177" y="36682"/>
              <a:ext cx="8093903" cy="706227"/>
              <a:chOff x="0" y="0"/>
              <a:chExt cx="2248306" cy="19617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248306" cy="196174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6174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6174"/>
                    </a:lnTo>
                    <a:lnTo>
                      <a:pt x="0" y="19617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2248306" cy="2152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3000" y="36682"/>
              <a:ext cx="2824867" cy="706227"/>
              <a:chOff x="0" y="0"/>
              <a:chExt cx="784685" cy="19617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784685" cy="196174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6174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6174"/>
                    </a:lnTo>
                    <a:lnTo>
                      <a:pt x="0" y="19617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784685" cy="2247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917177" y="774008"/>
              <a:ext cx="8093903" cy="711810"/>
              <a:chOff x="0" y="0"/>
              <a:chExt cx="2248306" cy="19772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248306" cy="19772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772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7725"/>
                    </a:lnTo>
                    <a:lnTo>
                      <a:pt x="0" y="19772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19050"/>
                <a:ext cx="2248306" cy="216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,,Zajęcia grupowe wspierające umiejętności czytania i pisania.’’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3000" y="774008"/>
              <a:ext cx="2824867" cy="711810"/>
              <a:chOff x="0" y="0"/>
              <a:chExt cx="784685" cy="19772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784685" cy="19772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772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7725"/>
                    </a:lnTo>
                    <a:lnTo>
                      <a:pt x="0" y="19772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784685" cy="226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2917177" y="1526970"/>
              <a:ext cx="8093903" cy="1255573"/>
              <a:chOff x="0" y="0"/>
              <a:chExt cx="2248306" cy="34877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248306" cy="34877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34877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348770"/>
                    </a:lnTo>
                    <a:lnTo>
                      <a:pt x="0" y="34877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19050"/>
                <a:ext cx="2248306" cy="367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Wspieranie rozwoju poznawczego i emocjonalno-społecznego, rozwijanie funkcji percepcyjno-motorycznych, ćwiczenia umiejętności czytania i pisania, rozwijanie koncentracji uwagi i wzbogacanie zasobu słownictwa.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43000" y="1524366"/>
              <a:ext cx="2824867" cy="1268343"/>
              <a:chOff x="0" y="0"/>
              <a:chExt cx="784685" cy="352318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784685" cy="35231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35231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352317"/>
                    </a:lnTo>
                    <a:lnTo>
                      <a:pt x="0" y="35231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784685" cy="3808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2917177" y="2818109"/>
              <a:ext cx="8093903" cy="761264"/>
              <a:chOff x="0" y="0"/>
              <a:chExt cx="2248306" cy="211462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248306" cy="211462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11462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11462"/>
                    </a:lnTo>
                    <a:lnTo>
                      <a:pt x="0" y="21146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19050"/>
                <a:ext cx="2248306" cy="2305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Uczniowie klas II-III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3000" y="2818109"/>
              <a:ext cx="2824867" cy="761264"/>
              <a:chOff x="0" y="0"/>
              <a:chExt cx="784685" cy="211462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784685" cy="211462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11462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11462"/>
                    </a:lnTo>
                    <a:lnTo>
                      <a:pt x="0" y="21146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784685" cy="240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2917177" y="3617472"/>
              <a:ext cx="8093903" cy="598680"/>
              <a:chOff x="0" y="0"/>
              <a:chExt cx="2248306" cy="1663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248306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630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19050"/>
                <a:ext cx="2248306" cy="185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07.03.2024 r. - 16.05.2024 r.</a:t>
                </a: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43000" y="3617472"/>
              <a:ext cx="2824867" cy="598680"/>
              <a:chOff x="0" y="0"/>
              <a:chExt cx="784685" cy="1663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784685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630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28575"/>
                <a:ext cx="784685" cy="194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2917177" y="5560024"/>
              <a:ext cx="8093903" cy="580633"/>
              <a:chOff x="0" y="0"/>
              <a:chExt cx="2248306" cy="161287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248306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128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19050"/>
                <a:ext cx="2248306" cy="1803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Małgorzata Piotrowska, mgr Aleksandra Smoła </a:t>
                </a: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43000" y="5560024"/>
              <a:ext cx="2824867" cy="580633"/>
              <a:chOff x="0" y="0"/>
              <a:chExt cx="784685" cy="161287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784685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128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28575"/>
                <a:ext cx="784685" cy="1898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2917177" y="6177391"/>
              <a:ext cx="8093903" cy="580633"/>
              <a:chOff x="0" y="0"/>
              <a:chExt cx="2248306" cy="161287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2248306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128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19050"/>
                <a:ext cx="2248306" cy="1803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Zajęcia grupowe</a:t>
                </a:r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43000" y="6177391"/>
              <a:ext cx="2824867" cy="580633"/>
              <a:chOff x="0" y="0"/>
              <a:chExt cx="784685" cy="161287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784685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128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28575"/>
                <a:ext cx="784685" cy="1898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2917177" y="4825151"/>
              <a:ext cx="8093903" cy="696773"/>
              <a:chOff x="0" y="0"/>
              <a:chExt cx="2248306" cy="193548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19050"/>
                <a:ext cx="2248306" cy="2125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</a:t>
                </a:r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43000" y="4825151"/>
              <a:ext cx="2824867" cy="696773"/>
              <a:chOff x="0" y="0"/>
              <a:chExt cx="784685" cy="193548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784685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354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0" y="-28575"/>
                <a:ext cx="784685" cy="222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Miejsce</a:t>
                </a:r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2917177" y="4254252"/>
              <a:ext cx="8093903" cy="532799"/>
              <a:chOff x="0" y="0"/>
              <a:chExt cx="2248306" cy="14800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2248306" cy="14800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4800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48000"/>
                    </a:lnTo>
                    <a:lnTo>
                      <a:pt x="0" y="1480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0" y="-19050"/>
                <a:ext cx="2248306" cy="1670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7</a:t>
                </a:r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43000" y="4254252"/>
              <a:ext cx="2824867" cy="532799"/>
              <a:chOff x="0" y="0"/>
              <a:chExt cx="784685" cy="148000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784685" cy="14800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4800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48000"/>
                    </a:lnTo>
                    <a:lnTo>
                      <a:pt x="0" y="1480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-28575"/>
                <a:ext cx="784685" cy="1765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Liczba uczestników</a:t>
                </a:r>
              </a:p>
            </p:txBody>
          </p:sp>
        </p:grpSp>
      </p:grpSp>
      <p:sp>
        <p:nvSpPr>
          <p:cNvPr id="66" name="Freeform 66"/>
          <p:cNvSpPr/>
          <p:nvPr/>
        </p:nvSpPr>
        <p:spPr>
          <a:xfrm rot="40601">
            <a:off x="6952118" y="152583"/>
            <a:ext cx="2100442" cy="1271722"/>
          </a:xfrm>
          <a:custGeom>
            <a:avLst/>
            <a:gdLst/>
            <a:ahLst/>
            <a:cxnLst/>
            <a:rect l="l" t="t" r="r" b="b"/>
            <a:pathLst>
              <a:path w="2100442" h="1271722">
                <a:moveTo>
                  <a:pt x="0" y="0"/>
                </a:moveTo>
                <a:lnTo>
                  <a:pt x="2100442" y="0"/>
                </a:lnTo>
                <a:lnTo>
                  <a:pt x="2100442" y="1271722"/>
                </a:lnTo>
                <a:lnTo>
                  <a:pt x="0" y="12717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7" name="TextBox 67"/>
          <p:cNvSpPr txBox="1"/>
          <p:nvPr/>
        </p:nvSpPr>
        <p:spPr>
          <a:xfrm>
            <a:off x="731520" y="471836"/>
            <a:ext cx="6980253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9"/>
              </a:lnSpc>
            </a:pPr>
            <a:r>
              <a:rPr lang="en-US" sz="3474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ZAJĘCIA GRUPOWE </a:t>
            </a:r>
          </a:p>
          <a:p>
            <a:pPr algn="l">
              <a:lnSpc>
                <a:spcPts val="2009"/>
              </a:lnSpc>
            </a:pPr>
            <a:r>
              <a:rPr lang="en-US" sz="1674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WSPIERAJĄCE UMIEJĘTNOŚCI CZYTANIA I PISANIA 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9312004" y="6798978"/>
            <a:ext cx="365395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56.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00416"/>
            <a:ext cx="9753600" cy="1114364"/>
            <a:chOff x="0" y="0"/>
            <a:chExt cx="3612444" cy="4127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1979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1740037"/>
            <a:ext cx="9753600" cy="1114364"/>
            <a:chOff x="0" y="0"/>
            <a:chExt cx="3612444" cy="4127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611772" y="-43018"/>
            <a:ext cx="3254931" cy="900616"/>
            <a:chOff x="0" y="0"/>
            <a:chExt cx="4339908" cy="1200822"/>
          </a:xfrm>
        </p:grpSpPr>
        <p:sp>
          <p:nvSpPr>
            <p:cNvPr id="9" name="Freeform 9"/>
            <p:cNvSpPr/>
            <p:nvPr/>
          </p:nvSpPr>
          <p:spPr>
            <a:xfrm rot="4753195">
              <a:off x="1430631" y="124975"/>
              <a:ext cx="758556" cy="849707"/>
            </a:xfrm>
            <a:custGeom>
              <a:avLst/>
              <a:gdLst/>
              <a:ahLst/>
              <a:cxnLst/>
              <a:rect l="l" t="t" r="r" b="b"/>
              <a:pathLst>
                <a:path w="758556" h="849707">
                  <a:moveTo>
                    <a:pt x="0" y="0"/>
                  </a:moveTo>
                  <a:lnTo>
                    <a:pt x="758556" y="0"/>
                  </a:lnTo>
                  <a:lnTo>
                    <a:pt x="758556" y="849706"/>
                  </a:lnTo>
                  <a:lnTo>
                    <a:pt x="0" y="849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3412004" flipH="1">
              <a:off x="3397548" y="124975"/>
              <a:ext cx="758556" cy="849707"/>
            </a:xfrm>
            <a:custGeom>
              <a:avLst/>
              <a:gdLst/>
              <a:ahLst/>
              <a:cxnLst/>
              <a:rect l="l" t="t" r="r" b="b"/>
              <a:pathLst>
                <a:path w="758556" h="849707">
                  <a:moveTo>
                    <a:pt x="758556" y="0"/>
                  </a:moveTo>
                  <a:lnTo>
                    <a:pt x="0" y="0"/>
                  </a:lnTo>
                  <a:lnTo>
                    <a:pt x="0" y="849706"/>
                  </a:lnTo>
                  <a:lnTo>
                    <a:pt x="758556" y="849706"/>
                  </a:lnTo>
                  <a:lnTo>
                    <a:pt x="758556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3412004" flipH="1">
              <a:off x="183804" y="226140"/>
              <a:ext cx="758556" cy="849707"/>
            </a:xfrm>
            <a:custGeom>
              <a:avLst/>
              <a:gdLst/>
              <a:ahLst/>
              <a:cxnLst/>
              <a:rect l="l" t="t" r="r" b="b"/>
              <a:pathLst>
                <a:path w="758556" h="849707">
                  <a:moveTo>
                    <a:pt x="758556" y="0"/>
                  </a:moveTo>
                  <a:lnTo>
                    <a:pt x="0" y="0"/>
                  </a:lnTo>
                  <a:lnTo>
                    <a:pt x="0" y="849707"/>
                  </a:lnTo>
                  <a:lnTo>
                    <a:pt x="758556" y="849707"/>
                  </a:lnTo>
                  <a:lnTo>
                    <a:pt x="758556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318599">
            <a:off x="7221540" y="522394"/>
            <a:ext cx="965376" cy="1175495"/>
          </a:xfrm>
          <a:custGeom>
            <a:avLst/>
            <a:gdLst/>
            <a:ahLst/>
            <a:cxnLst/>
            <a:rect l="l" t="t" r="r" b="b"/>
            <a:pathLst>
              <a:path w="965376" h="1175495">
                <a:moveTo>
                  <a:pt x="0" y="0"/>
                </a:moveTo>
                <a:lnTo>
                  <a:pt x="965376" y="0"/>
                </a:lnTo>
                <a:lnTo>
                  <a:pt x="965376" y="1175496"/>
                </a:lnTo>
                <a:lnTo>
                  <a:pt x="0" y="11754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399184" y="728835"/>
            <a:ext cx="622896" cy="800450"/>
          </a:xfrm>
          <a:custGeom>
            <a:avLst/>
            <a:gdLst/>
            <a:ahLst/>
            <a:cxnLst/>
            <a:rect l="l" t="t" r="r" b="b"/>
            <a:pathLst>
              <a:path w="622896" h="800450">
                <a:moveTo>
                  <a:pt x="0" y="0"/>
                </a:moveTo>
                <a:lnTo>
                  <a:pt x="622896" y="0"/>
                </a:lnTo>
                <a:lnTo>
                  <a:pt x="622896" y="800451"/>
                </a:lnTo>
                <a:lnTo>
                  <a:pt x="0" y="8004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31520" y="586136"/>
            <a:ext cx="6980253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9"/>
              </a:lnSpc>
            </a:pPr>
            <a:r>
              <a:rPr lang="en-US" sz="3574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FERIE Z PORADNIĄ 2024</a:t>
            </a:r>
          </a:p>
        </p:txBody>
      </p:sp>
      <p:sp>
        <p:nvSpPr>
          <p:cNvPr id="15" name="Freeform 15"/>
          <p:cNvSpPr/>
          <p:nvPr/>
        </p:nvSpPr>
        <p:spPr>
          <a:xfrm rot="-5943601" flipH="1">
            <a:off x="8378163" y="12446"/>
            <a:ext cx="568917" cy="637280"/>
          </a:xfrm>
          <a:custGeom>
            <a:avLst/>
            <a:gdLst/>
            <a:ahLst/>
            <a:cxnLst/>
            <a:rect l="l" t="t" r="r" b="b"/>
            <a:pathLst>
              <a:path w="568917" h="637280">
                <a:moveTo>
                  <a:pt x="568918" y="0"/>
                </a:moveTo>
                <a:lnTo>
                  <a:pt x="0" y="0"/>
                </a:lnTo>
                <a:lnTo>
                  <a:pt x="0" y="637280"/>
                </a:lnTo>
                <a:lnTo>
                  <a:pt x="568918" y="637280"/>
                </a:lnTo>
                <a:lnTo>
                  <a:pt x="5689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731520" y="1740037"/>
            <a:ext cx="8290560" cy="5071838"/>
            <a:chOff x="0" y="0"/>
            <a:chExt cx="11054080" cy="6762450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1054080" cy="6762450"/>
              <a:chOff x="0" y="0"/>
              <a:chExt cx="3070578" cy="187845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070578" cy="1878458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878458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878458"/>
                    </a:lnTo>
                    <a:lnTo>
                      <a:pt x="0" y="1878458"/>
                    </a:lnTo>
                    <a:close/>
                  </a:path>
                </a:pathLst>
              </a:custGeom>
              <a:solidFill>
                <a:srgbClr val="4968D0">
                  <a:alpha val="34902"/>
                </a:srgbClr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3070578" cy="19070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2917177" y="36682"/>
              <a:ext cx="8093903" cy="699226"/>
              <a:chOff x="0" y="0"/>
              <a:chExt cx="2248306" cy="19423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248306" cy="19423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423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4230"/>
                    </a:lnTo>
                    <a:lnTo>
                      <a:pt x="0" y="19423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28575"/>
                <a:ext cx="2248306" cy="2228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 Filia w Tuchowie</a:t>
                </a: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43000" y="36682"/>
              <a:ext cx="2824867" cy="699226"/>
              <a:chOff x="0" y="0"/>
              <a:chExt cx="784685" cy="19423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784685" cy="19423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423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4230"/>
                    </a:lnTo>
                    <a:lnTo>
                      <a:pt x="0" y="19423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28575"/>
                <a:ext cx="784685" cy="2228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2917177" y="774008"/>
              <a:ext cx="8093903" cy="711810"/>
              <a:chOff x="0" y="0"/>
              <a:chExt cx="2248306" cy="197725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248306" cy="19772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772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7725"/>
                    </a:lnTo>
                    <a:lnTo>
                      <a:pt x="0" y="19772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28575"/>
                <a:ext cx="2248306" cy="226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,,Ferie z Poradnią 2024"</a:t>
                </a:r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43000" y="774008"/>
              <a:ext cx="2824867" cy="711810"/>
              <a:chOff x="0" y="0"/>
              <a:chExt cx="784685" cy="19772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784685" cy="19772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772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7725"/>
                    </a:lnTo>
                    <a:lnTo>
                      <a:pt x="0" y="19772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28575"/>
                <a:ext cx="784685" cy="226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2917177" y="1524366"/>
              <a:ext cx="8093903" cy="896942"/>
              <a:chOff x="0" y="0"/>
              <a:chExt cx="2248306" cy="24915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2248306" cy="249151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49151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49151"/>
                    </a:lnTo>
                    <a:lnTo>
                      <a:pt x="0" y="24915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28575"/>
                <a:ext cx="2248306" cy="2777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Usprawnienie funkcji poznawczych i percepcyjno-motorycznych, doskonalenie umiejętności szkolnych. </a:t>
                </a: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3000" y="1524366"/>
              <a:ext cx="2824867" cy="896942"/>
              <a:chOff x="0" y="0"/>
              <a:chExt cx="784685" cy="24915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784685" cy="249151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49151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49151"/>
                    </a:lnTo>
                    <a:lnTo>
                      <a:pt x="0" y="24915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28575"/>
                <a:ext cx="784685" cy="2777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2917177" y="2459408"/>
              <a:ext cx="8093903" cy="646272"/>
              <a:chOff x="0" y="0"/>
              <a:chExt cx="2248306" cy="17952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2248306" cy="17952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7952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79520"/>
                    </a:lnTo>
                    <a:lnTo>
                      <a:pt x="0" y="17952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-28575"/>
                <a:ext cx="2248306" cy="2080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Dzieci w wieku przedszkolnym i wczesnoszkolnym</a:t>
                </a:r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43000" y="2459408"/>
              <a:ext cx="2824867" cy="646272"/>
              <a:chOff x="0" y="0"/>
              <a:chExt cx="784685" cy="17952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784685" cy="17952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7952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79520"/>
                    </a:lnTo>
                    <a:lnTo>
                      <a:pt x="0" y="17952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28575"/>
                <a:ext cx="784685" cy="2080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2917177" y="3656116"/>
              <a:ext cx="8093903" cy="465316"/>
              <a:chOff x="0" y="0"/>
              <a:chExt cx="2248306" cy="129254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2248306" cy="129254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29254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29254"/>
                    </a:lnTo>
                    <a:lnTo>
                      <a:pt x="0" y="12925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0" y="-28575"/>
                <a:ext cx="2248306" cy="1578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11 dzieci</a:t>
                </a:r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43000" y="3647196"/>
              <a:ext cx="2824867" cy="474235"/>
              <a:chOff x="0" y="0"/>
              <a:chExt cx="784685" cy="131732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784685" cy="131732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31732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31732"/>
                    </a:lnTo>
                    <a:lnTo>
                      <a:pt x="0" y="13173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9" name="TextBox 49"/>
              <p:cNvSpPr txBox="1"/>
              <p:nvPr/>
            </p:nvSpPr>
            <p:spPr>
              <a:xfrm>
                <a:off x="0" y="-28575"/>
                <a:ext cx="784685" cy="1603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Liczba uczestników</a:t>
                </a:r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2917177" y="4894405"/>
              <a:ext cx="8093903" cy="896942"/>
              <a:chOff x="0" y="0"/>
              <a:chExt cx="2248306" cy="249151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2248306" cy="249151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49151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49151"/>
                    </a:lnTo>
                    <a:lnTo>
                      <a:pt x="0" y="24915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2" name="TextBox 52"/>
              <p:cNvSpPr txBox="1"/>
              <p:nvPr/>
            </p:nvSpPr>
            <p:spPr>
              <a:xfrm>
                <a:off x="0" y="-28575"/>
                <a:ext cx="2248306" cy="2777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Psycholodzy, pedagodzy i logopedzi pracujący w PPPP w Tarnowie</a:t>
                </a:r>
              </a:p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Tuchowie</a:t>
                </a:r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43000" y="4894405"/>
              <a:ext cx="2824867" cy="896942"/>
              <a:chOff x="0" y="0"/>
              <a:chExt cx="784685" cy="249151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784685" cy="249151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49151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49151"/>
                    </a:lnTo>
                    <a:lnTo>
                      <a:pt x="0" y="24915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5" name="TextBox 55"/>
              <p:cNvSpPr txBox="1"/>
              <p:nvPr/>
            </p:nvSpPr>
            <p:spPr>
              <a:xfrm>
                <a:off x="0" y="-28575"/>
                <a:ext cx="784685" cy="2777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2917177" y="5829447"/>
              <a:ext cx="8093903" cy="896942"/>
              <a:chOff x="0" y="0"/>
              <a:chExt cx="2248306" cy="249151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2248306" cy="249151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49151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49151"/>
                    </a:lnTo>
                    <a:lnTo>
                      <a:pt x="0" y="24915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8" name="TextBox 58"/>
              <p:cNvSpPr txBox="1"/>
              <p:nvPr/>
            </p:nvSpPr>
            <p:spPr>
              <a:xfrm>
                <a:off x="0" y="-28575"/>
                <a:ext cx="2248306" cy="2777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Zajęcia indywidualne z dziećmi (terapia pedagogiczna, logopedyczna, zajęcia psychoedukacyjne) oraz konsultacje z rodzicami</a:t>
                </a:r>
              </a:p>
            </p:txBody>
          </p:sp>
        </p:grpSp>
        <p:grpSp>
          <p:nvGrpSpPr>
            <p:cNvPr id="59" name="Group 59"/>
            <p:cNvGrpSpPr/>
            <p:nvPr/>
          </p:nvGrpSpPr>
          <p:grpSpPr>
            <a:xfrm>
              <a:off x="43000" y="5829447"/>
              <a:ext cx="2824867" cy="896942"/>
              <a:chOff x="0" y="0"/>
              <a:chExt cx="784685" cy="249151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784685" cy="249151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49151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49151"/>
                    </a:lnTo>
                    <a:lnTo>
                      <a:pt x="0" y="24915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1" name="TextBox 61"/>
              <p:cNvSpPr txBox="1"/>
              <p:nvPr/>
            </p:nvSpPr>
            <p:spPr>
              <a:xfrm>
                <a:off x="0" y="-28575"/>
                <a:ext cx="784685" cy="2777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  <p:grpSp>
          <p:nvGrpSpPr>
            <p:cNvPr id="62" name="Group 62"/>
            <p:cNvGrpSpPr/>
            <p:nvPr/>
          </p:nvGrpSpPr>
          <p:grpSpPr>
            <a:xfrm>
              <a:off x="2917177" y="4159531"/>
              <a:ext cx="8093903" cy="696773"/>
              <a:chOff x="0" y="0"/>
              <a:chExt cx="2248306" cy="193548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4" name="TextBox 64"/>
              <p:cNvSpPr txBox="1"/>
              <p:nvPr/>
            </p:nvSpPr>
            <p:spPr>
              <a:xfrm>
                <a:off x="0" y="-28575"/>
                <a:ext cx="2248306" cy="222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</a:t>
                </a:r>
              </a:p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Tuchowie</a:t>
                </a:r>
              </a:p>
            </p:txBody>
          </p:sp>
        </p:grpSp>
        <p:grpSp>
          <p:nvGrpSpPr>
            <p:cNvPr id="65" name="Group 65"/>
            <p:cNvGrpSpPr/>
            <p:nvPr/>
          </p:nvGrpSpPr>
          <p:grpSpPr>
            <a:xfrm>
              <a:off x="43000" y="4159531"/>
              <a:ext cx="2824867" cy="696773"/>
              <a:chOff x="0" y="0"/>
              <a:chExt cx="784685" cy="193548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784685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354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7" name="TextBox 67"/>
              <p:cNvSpPr txBox="1"/>
              <p:nvPr/>
            </p:nvSpPr>
            <p:spPr>
              <a:xfrm>
                <a:off x="0" y="-28575"/>
                <a:ext cx="784685" cy="222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Miejsce</a:t>
                </a:r>
              </a:p>
            </p:txBody>
          </p:sp>
        </p:grpSp>
        <p:grpSp>
          <p:nvGrpSpPr>
            <p:cNvPr id="68" name="Group 68"/>
            <p:cNvGrpSpPr/>
            <p:nvPr/>
          </p:nvGrpSpPr>
          <p:grpSpPr>
            <a:xfrm>
              <a:off x="2917177" y="3143780"/>
              <a:ext cx="8093903" cy="465316"/>
              <a:chOff x="0" y="0"/>
              <a:chExt cx="2248306" cy="129254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0" y="0"/>
                <a:ext cx="2248306" cy="129254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29254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29254"/>
                    </a:lnTo>
                    <a:lnTo>
                      <a:pt x="0" y="12925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70" name="TextBox 70"/>
              <p:cNvSpPr txBox="1"/>
              <p:nvPr/>
            </p:nvSpPr>
            <p:spPr>
              <a:xfrm>
                <a:off x="0" y="-28575"/>
                <a:ext cx="2248306" cy="1578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12.02.2024 r. - 16.02.2024 r.</a:t>
                </a:r>
              </a:p>
            </p:txBody>
          </p:sp>
        </p:grpSp>
        <p:grpSp>
          <p:nvGrpSpPr>
            <p:cNvPr id="71" name="Group 71"/>
            <p:cNvGrpSpPr/>
            <p:nvPr/>
          </p:nvGrpSpPr>
          <p:grpSpPr>
            <a:xfrm>
              <a:off x="43000" y="3143780"/>
              <a:ext cx="2824867" cy="465316"/>
              <a:chOff x="0" y="0"/>
              <a:chExt cx="784685" cy="129254"/>
            </a:xfrm>
          </p:grpSpPr>
          <p:sp>
            <p:nvSpPr>
              <p:cNvPr id="72" name="Freeform 72"/>
              <p:cNvSpPr/>
              <p:nvPr/>
            </p:nvSpPr>
            <p:spPr>
              <a:xfrm>
                <a:off x="0" y="0"/>
                <a:ext cx="784685" cy="129254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29254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29254"/>
                    </a:lnTo>
                    <a:lnTo>
                      <a:pt x="0" y="12925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73" name="TextBox 73"/>
              <p:cNvSpPr txBox="1"/>
              <p:nvPr/>
            </p:nvSpPr>
            <p:spPr>
              <a:xfrm>
                <a:off x="0" y="-28575"/>
                <a:ext cx="784685" cy="1578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</p:grpSp>
      <p:sp>
        <p:nvSpPr>
          <p:cNvPr id="74" name="TextBox 74"/>
          <p:cNvSpPr txBox="1"/>
          <p:nvPr/>
        </p:nvSpPr>
        <p:spPr>
          <a:xfrm>
            <a:off x="9314089" y="6798978"/>
            <a:ext cx="292298" cy="281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57.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00416"/>
            <a:ext cx="9753600" cy="1114364"/>
            <a:chOff x="0" y="0"/>
            <a:chExt cx="3612444" cy="4127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1979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342124" y="450619"/>
            <a:ext cx="1794226" cy="1356883"/>
          </a:xfrm>
          <a:custGeom>
            <a:avLst/>
            <a:gdLst/>
            <a:ahLst/>
            <a:cxnLst/>
            <a:rect l="l" t="t" r="r" b="b"/>
            <a:pathLst>
              <a:path w="1794226" h="1356883">
                <a:moveTo>
                  <a:pt x="0" y="0"/>
                </a:moveTo>
                <a:lnTo>
                  <a:pt x="1794226" y="0"/>
                </a:lnTo>
                <a:lnTo>
                  <a:pt x="1794226" y="1356883"/>
                </a:lnTo>
                <a:lnTo>
                  <a:pt x="0" y="13568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1740037"/>
            <a:ext cx="9753600" cy="1114364"/>
            <a:chOff x="0" y="0"/>
            <a:chExt cx="3612444" cy="4127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611772" y="-43018"/>
            <a:ext cx="3254931" cy="900616"/>
            <a:chOff x="0" y="0"/>
            <a:chExt cx="4339908" cy="1200822"/>
          </a:xfrm>
        </p:grpSpPr>
        <p:sp>
          <p:nvSpPr>
            <p:cNvPr id="10" name="Freeform 10"/>
            <p:cNvSpPr/>
            <p:nvPr/>
          </p:nvSpPr>
          <p:spPr>
            <a:xfrm rot="4753195">
              <a:off x="1430631" y="124975"/>
              <a:ext cx="758556" cy="849707"/>
            </a:xfrm>
            <a:custGeom>
              <a:avLst/>
              <a:gdLst/>
              <a:ahLst/>
              <a:cxnLst/>
              <a:rect l="l" t="t" r="r" b="b"/>
              <a:pathLst>
                <a:path w="758556" h="849707">
                  <a:moveTo>
                    <a:pt x="0" y="0"/>
                  </a:moveTo>
                  <a:lnTo>
                    <a:pt x="758556" y="0"/>
                  </a:lnTo>
                  <a:lnTo>
                    <a:pt x="758556" y="849706"/>
                  </a:lnTo>
                  <a:lnTo>
                    <a:pt x="0" y="849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3412004" flipH="1">
              <a:off x="3397548" y="124975"/>
              <a:ext cx="758556" cy="849707"/>
            </a:xfrm>
            <a:custGeom>
              <a:avLst/>
              <a:gdLst/>
              <a:ahLst/>
              <a:cxnLst/>
              <a:rect l="l" t="t" r="r" b="b"/>
              <a:pathLst>
                <a:path w="758556" h="849707">
                  <a:moveTo>
                    <a:pt x="758556" y="0"/>
                  </a:moveTo>
                  <a:lnTo>
                    <a:pt x="0" y="0"/>
                  </a:lnTo>
                  <a:lnTo>
                    <a:pt x="0" y="849706"/>
                  </a:lnTo>
                  <a:lnTo>
                    <a:pt x="758556" y="849706"/>
                  </a:lnTo>
                  <a:lnTo>
                    <a:pt x="75855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3412004" flipH="1">
              <a:off x="183804" y="226140"/>
              <a:ext cx="758556" cy="849707"/>
            </a:xfrm>
            <a:custGeom>
              <a:avLst/>
              <a:gdLst/>
              <a:ahLst/>
              <a:cxnLst/>
              <a:rect l="l" t="t" r="r" b="b"/>
              <a:pathLst>
                <a:path w="758556" h="849707">
                  <a:moveTo>
                    <a:pt x="758556" y="0"/>
                  </a:moveTo>
                  <a:lnTo>
                    <a:pt x="0" y="0"/>
                  </a:lnTo>
                  <a:lnTo>
                    <a:pt x="0" y="849707"/>
                  </a:lnTo>
                  <a:lnTo>
                    <a:pt x="758556" y="849707"/>
                  </a:lnTo>
                  <a:lnTo>
                    <a:pt x="75855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 rot="-5943601" flipH="1">
            <a:off x="8378163" y="12446"/>
            <a:ext cx="568917" cy="637280"/>
          </a:xfrm>
          <a:custGeom>
            <a:avLst/>
            <a:gdLst/>
            <a:ahLst/>
            <a:cxnLst/>
            <a:rect l="l" t="t" r="r" b="b"/>
            <a:pathLst>
              <a:path w="568917" h="637280">
                <a:moveTo>
                  <a:pt x="568918" y="0"/>
                </a:moveTo>
                <a:lnTo>
                  <a:pt x="0" y="0"/>
                </a:lnTo>
                <a:lnTo>
                  <a:pt x="0" y="637280"/>
                </a:lnTo>
                <a:lnTo>
                  <a:pt x="568918" y="637280"/>
                </a:lnTo>
                <a:lnTo>
                  <a:pt x="56891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731520" y="1740037"/>
            <a:ext cx="8290560" cy="5071838"/>
            <a:chOff x="0" y="0"/>
            <a:chExt cx="11054080" cy="676245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1054080" cy="6762450"/>
              <a:chOff x="0" y="0"/>
              <a:chExt cx="3070578" cy="187845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070578" cy="1878458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878458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878458"/>
                    </a:lnTo>
                    <a:lnTo>
                      <a:pt x="0" y="1878458"/>
                    </a:lnTo>
                    <a:close/>
                  </a:path>
                </a:pathLst>
              </a:custGeom>
              <a:solidFill>
                <a:srgbClr val="4968D0">
                  <a:alpha val="34902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3070578" cy="19070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917177" y="36682"/>
              <a:ext cx="8093903" cy="699226"/>
              <a:chOff x="0" y="0"/>
              <a:chExt cx="2248306" cy="19423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248306" cy="19423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423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4230"/>
                    </a:lnTo>
                    <a:lnTo>
                      <a:pt x="0" y="19423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2248306" cy="2228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 Filia w Żabnie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3000" y="36682"/>
              <a:ext cx="2824867" cy="699226"/>
              <a:chOff x="0" y="0"/>
              <a:chExt cx="784685" cy="19423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784685" cy="19423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423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4230"/>
                    </a:lnTo>
                    <a:lnTo>
                      <a:pt x="0" y="19423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784685" cy="2228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2917177" y="774008"/>
              <a:ext cx="8093903" cy="711810"/>
              <a:chOff x="0" y="0"/>
              <a:chExt cx="2248306" cy="197725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248306" cy="19772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772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7725"/>
                    </a:lnTo>
                    <a:lnTo>
                      <a:pt x="0" y="19772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2248306" cy="226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,,Pociąg do zabawy - pociąg do rozwoju”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43000" y="774008"/>
              <a:ext cx="2824867" cy="711810"/>
              <a:chOff x="0" y="0"/>
              <a:chExt cx="784685" cy="197725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784685" cy="19772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772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7725"/>
                    </a:lnTo>
                    <a:lnTo>
                      <a:pt x="0" y="19772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784685" cy="226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2917177" y="1524366"/>
              <a:ext cx="8093903" cy="896942"/>
              <a:chOff x="0" y="0"/>
              <a:chExt cx="2248306" cy="24915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248306" cy="249151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49151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49151"/>
                    </a:lnTo>
                    <a:lnTo>
                      <a:pt x="0" y="24915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2248306" cy="2777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Rozwój zdolności językowych, stymulacja zdolności percepcyjnych i motorycznych.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3000" y="1524366"/>
              <a:ext cx="2824867" cy="896942"/>
              <a:chOff x="0" y="0"/>
              <a:chExt cx="784685" cy="249151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784685" cy="249151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49151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49151"/>
                    </a:lnTo>
                    <a:lnTo>
                      <a:pt x="0" y="24915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784685" cy="2777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2917177" y="2459408"/>
              <a:ext cx="8093903" cy="646272"/>
              <a:chOff x="0" y="0"/>
              <a:chExt cx="2248306" cy="17952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248306" cy="17952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7952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79520"/>
                    </a:lnTo>
                    <a:lnTo>
                      <a:pt x="0" y="17952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28575"/>
                <a:ext cx="2248306" cy="2080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Dzieci z trudnościami artykulacyjnymi oraz mające problem z otwieraniem się na kontakt bezpośredni</a:t>
                </a: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43000" y="2459408"/>
              <a:ext cx="2824867" cy="646272"/>
              <a:chOff x="0" y="0"/>
              <a:chExt cx="784685" cy="17952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784685" cy="17952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7952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79520"/>
                    </a:lnTo>
                    <a:lnTo>
                      <a:pt x="0" y="17952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28575"/>
                <a:ext cx="784685" cy="2080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2917177" y="3656116"/>
              <a:ext cx="8093903" cy="465316"/>
              <a:chOff x="0" y="0"/>
              <a:chExt cx="2248306" cy="129254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248306" cy="129254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29254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29254"/>
                    </a:lnTo>
                    <a:lnTo>
                      <a:pt x="0" y="12925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28575"/>
                <a:ext cx="2248306" cy="1578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9 dzieci</a:t>
                </a: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43000" y="3647196"/>
              <a:ext cx="2824867" cy="474235"/>
              <a:chOff x="0" y="0"/>
              <a:chExt cx="784685" cy="131732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784685" cy="131732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31732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31732"/>
                    </a:lnTo>
                    <a:lnTo>
                      <a:pt x="0" y="13173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28575"/>
                <a:ext cx="784685" cy="1603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Liczba uczestników</a:t>
                </a:r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2917177" y="4894405"/>
              <a:ext cx="8093903" cy="896942"/>
              <a:chOff x="0" y="0"/>
              <a:chExt cx="2248306" cy="249151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2248306" cy="249151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49151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49151"/>
                    </a:lnTo>
                    <a:lnTo>
                      <a:pt x="0" y="24915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28575"/>
                <a:ext cx="2248306" cy="2777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Katarzyna Zych, mgr Anna Drozdowska-Flak</a:t>
                </a:r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43000" y="4894405"/>
              <a:ext cx="2824867" cy="896942"/>
              <a:chOff x="0" y="0"/>
              <a:chExt cx="784685" cy="249151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784685" cy="249151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49151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49151"/>
                    </a:lnTo>
                    <a:lnTo>
                      <a:pt x="0" y="24915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28575"/>
                <a:ext cx="784685" cy="2777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2917177" y="5829447"/>
              <a:ext cx="8093903" cy="896942"/>
              <a:chOff x="0" y="0"/>
              <a:chExt cx="2248306" cy="249151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2248306" cy="249151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49151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49151"/>
                    </a:lnTo>
                    <a:lnTo>
                      <a:pt x="0" y="24915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28575"/>
                <a:ext cx="2248306" cy="2777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Zajęcia grupowe</a:t>
                </a:r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43000" y="5829447"/>
              <a:ext cx="2824867" cy="896942"/>
              <a:chOff x="0" y="0"/>
              <a:chExt cx="784685" cy="249151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784685" cy="249151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49151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49151"/>
                    </a:lnTo>
                    <a:lnTo>
                      <a:pt x="0" y="24915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0" y="-28575"/>
                <a:ext cx="784685" cy="2777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2917177" y="4159531"/>
              <a:ext cx="8093903" cy="696773"/>
              <a:chOff x="0" y="0"/>
              <a:chExt cx="2248306" cy="193548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0" y="-28575"/>
                <a:ext cx="2248306" cy="222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 Filia w Żabnie</a:t>
                </a:r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43000" y="4159531"/>
              <a:ext cx="2824867" cy="696773"/>
              <a:chOff x="0" y="0"/>
              <a:chExt cx="784685" cy="193548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784685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354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-28575"/>
                <a:ext cx="784685" cy="222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Miejsce</a:t>
                </a:r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>
              <a:off x="2917177" y="3143780"/>
              <a:ext cx="8093903" cy="465316"/>
              <a:chOff x="0" y="0"/>
              <a:chExt cx="2248306" cy="129254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2248306" cy="129254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29254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29254"/>
                    </a:lnTo>
                    <a:lnTo>
                      <a:pt x="0" y="12925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8" name="TextBox 68"/>
              <p:cNvSpPr txBox="1"/>
              <p:nvPr/>
            </p:nvSpPr>
            <p:spPr>
              <a:xfrm>
                <a:off x="0" y="-28575"/>
                <a:ext cx="2248306" cy="1578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19.02.2024 r. - 20.02.2024 r.</a:t>
                </a:r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>
              <a:off x="43000" y="3143780"/>
              <a:ext cx="2824867" cy="465316"/>
              <a:chOff x="0" y="0"/>
              <a:chExt cx="784685" cy="129254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784685" cy="129254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29254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29254"/>
                    </a:lnTo>
                    <a:lnTo>
                      <a:pt x="0" y="12925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0" y="-28575"/>
                <a:ext cx="784685" cy="1578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</p:grpSp>
      <p:sp>
        <p:nvSpPr>
          <p:cNvPr id="72" name="TextBox 72"/>
          <p:cNvSpPr txBox="1"/>
          <p:nvPr/>
        </p:nvSpPr>
        <p:spPr>
          <a:xfrm>
            <a:off x="731520" y="586136"/>
            <a:ext cx="6980253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9"/>
              </a:lnSpc>
            </a:pPr>
            <a:r>
              <a:rPr lang="en-US" sz="3574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ZAJĘCIA FERYJNE 2024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9308850" y="6798978"/>
            <a:ext cx="36855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58.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00416"/>
            <a:ext cx="9753600" cy="1114364"/>
            <a:chOff x="0" y="0"/>
            <a:chExt cx="3612444" cy="4127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1979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1740037"/>
            <a:ext cx="9753600" cy="1114364"/>
            <a:chOff x="0" y="0"/>
            <a:chExt cx="3612444" cy="4127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8369173" y="487366"/>
            <a:ext cx="1144500" cy="978027"/>
          </a:xfrm>
          <a:custGeom>
            <a:avLst/>
            <a:gdLst/>
            <a:ahLst/>
            <a:cxnLst/>
            <a:rect l="l" t="t" r="r" b="b"/>
            <a:pathLst>
              <a:path w="1144500" h="978027">
                <a:moveTo>
                  <a:pt x="1144500" y="0"/>
                </a:moveTo>
                <a:lnTo>
                  <a:pt x="0" y="0"/>
                </a:lnTo>
                <a:lnTo>
                  <a:pt x="0" y="978027"/>
                </a:lnTo>
                <a:lnTo>
                  <a:pt x="1144500" y="978027"/>
                </a:lnTo>
                <a:lnTo>
                  <a:pt x="11445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611772" y="-43018"/>
            <a:ext cx="3254931" cy="900616"/>
            <a:chOff x="0" y="0"/>
            <a:chExt cx="4339908" cy="1200822"/>
          </a:xfrm>
        </p:grpSpPr>
        <p:sp>
          <p:nvSpPr>
            <p:cNvPr id="10" name="Freeform 10"/>
            <p:cNvSpPr/>
            <p:nvPr/>
          </p:nvSpPr>
          <p:spPr>
            <a:xfrm rot="4753195">
              <a:off x="1430631" y="124975"/>
              <a:ext cx="758556" cy="849707"/>
            </a:xfrm>
            <a:custGeom>
              <a:avLst/>
              <a:gdLst/>
              <a:ahLst/>
              <a:cxnLst/>
              <a:rect l="l" t="t" r="r" b="b"/>
              <a:pathLst>
                <a:path w="758556" h="849707">
                  <a:moveTo>
                    <a:pt x="0" y="0"/>
                  </a:moveTo>
                  <a:lnTo>
                    <a:pt x="758556" y="0"/>
                  </a:lnTo>
                  <a:lnTo>
                    <a:pt x="758556" y="849706"/>
                  </a:lnTo>
                  <a:lnTo>
                    <a:pt x="0" y="849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3412004" flipH="1">
              <a:off x="3397548" y="124975"/>
              <a:ext cx="758556" cy="849707"/>
            </a:xfrm>
            <a:custGeom>
              <a:avLst/>
              <a:gdLst/>
              <a:ahLst/>
              <a:cxnLst/>
              <a:rect l="l" t="t" r="r" b="b"/>
              <a:pathLst>
                <a:path w="758556" h="849707">
                  <a:moveTo>
                    <a:pt x="758556" y="0"/>
                  </a:moveTo>
                  <a:lnTo>
                    <a:pt x="0" y="0"/>
                  </a:lnTo>
                  <a:lnTo>
                    <a:pt x="0" y="849706"/>
                  </a:lnTo>
                  <a:lnTo>
                    <a:pt x="758556" y="849706"/>
                  </a:lnTo>
                  <a:lnTo>
                    <a:pt x="75855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3412004" flipH="1">
              <a:off x="183804" y="226140"/>
              <a:ext cx="758556" cy="849707"/>
            </a:xfrm>
            <a:custGeom>
              <a:avLst/>
              <a:gdLst/>
              <a:ahLst/>
              <a:cxnLst/>
              <a:rect l="l" t="t" r="r" b="b"/>
              <a:pathLst>
                <a:path w="758556" h="849707">
                  <a:moveTo>
                    <a:pt x="758556" y="0"/>
                  </a:moveTo>
                  <a:lnTo>
                    <a:pt x="0" y="0"/>
                  </a:lnTo>
                  <a:lnTo>
                    <a:pt x="0" y="849707"/>
                  </a:lnTo>
                  <a:lnTo>
                    <a:pt x="758556" y="849707"/>
                  </a:lnTo>
                  <a:lnTo>
                    <a:pt x="75855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 rot="-5943601" flipH="1">
            <a:off x="8378163" y="12446"/>
            <a:ext cx="568917" cy="637280"/>
          </a:xfrm>
          <a:custGeom>
            <a:avLst/>
            <a:gdLst/>
            <a:ahLst/>
            <a:cxnLst/>
            <a:rect l="l" t="t" r="r" b="b"/>
            <a:pathLst>
              <a:path w="568917" h="637280">
                <a:moveTo>
                  <a:pt x="568918" y="0"/>
                </a:moveTo>
                <a:lnTo>
                  <a:pt x="0" y="0"/>
                </a:lnTo>
                <a:lnTo>
                  <a:pt x="0" y="637280"/>
                </a:lnTo>
                <a:lnTo>
                  <a:pt x="568918" y="637280"/>
                </a:lnTo>
                <a:lnTo>
                  <a:pt x="5689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731520" y="1740037"/>
            <a:ext cx="8290560" cy="5071838"/>
            <a:chOff x="0" y="0"/>
            <a:chExt cx="11054080" cy="676245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1054080" cy="6762450"/>
              <a:chOff x="0" y="0"/>
              <a:chExt cx="3070578" cy="187845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070578" cy="1878458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878458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878458"/>
                    </a:lnTo>
                    <a:lnTo>
                      <a:pt x="0" y="1878458"/>
                    </a:lnTo>
                    <a:close/>
                  </a:path>
                </a:pathLst>
              </a:custGeom>
              <a:solidFill>
                <a:srgbClr val="4968D0">
                  <a:alpha val="34902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3070578" cy="19070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917177" y="36682"/>
              <a:ext cx="8093903" cy="699226"/>
              <a:chOff x="0" y="0"/>
              <a:chExt cx="2248306" cy="19423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248306" cy="19423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423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4230"/>
                    </a:lnTo>
                    <a:lnTo>
                      <a:pt x="0" y="19423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2248306" cy="2228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 Filia w Żabnie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3000" y="36682"/>
              <a:ext cx="2824867" cy="699226"/>
              <a:chOff x="0" y="0"/>
              <a:chExt cx="784685" cy="19423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784685" cy="19423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423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4230"/>
                    </a:lnTo>
                    <a:lnTo>
                      <a:pt x="0" y="19423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784685" cy="2228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2917177" y="774008"/>
              <a:ext cx="8093903" cy="711810"/>
              <a:chOff x="0" y="0"/>
              <a:chExt cx="2248306" cy="197725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248306" cy="19772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772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7725"/>
                    </a:lnTo>
                    <a:lnTo>
                      <a:pt x="0" y="19772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2248306" cy="226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,,Jaka piękna zima”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43000" y="774008"/>
              <a:ext cx="2824867" cy="711810"/>
              <a:chOff x="0" y="0"/>
              <a:chExt cx="784685" cy="197725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784685" cy="19772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772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7725"/>
                    </a:lnTo>
                    <a:lnTo>
                      <a:pt x="0" y="19772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784685" cy="226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2917177" y="1524366"/>
              <a:ext cx="8093903" cy="896942"/>
              <a:chOff x="0" y="0"/>
              <a:chExt cx="2248306" cy="24915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248306" cy="249151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49151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49151"/>
                    </a:lnTo>
                    <a:lnTo>
                      <a:pt x="0" y="24915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2248306" cy="2777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Stymulowanie funkcji słuchowych, kształtowanie prawidłowej wymowy, zdolności językowych i komunikacyjnych.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3000" y="1524366"/>
              <a:ext cx="2824867" cy="896942"/>
              <a:chOff x="0" y="0"/>
              <a:chExt cx="784685" cy="249151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784685" cy="249151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49151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49151"/>
                    </a:lnTo>
                    <a:lnTo>
                      <a:pt x="0" y="24915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784685" cy="2777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2917177" y="2459408"/>
              <a:ext cx="8093903" cy="646272"/>
              <a:chOff x="0" y="0"/>
              <a:chExt cx="2248306" cy="17952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248306" cy="17952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7952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79520"/>
                    </a:lnTo>
                    <a:lnTo>
                      <a:pt x="0" y="17952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28575"/>
                <a:ext cx="2248306" cy="2080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Dzieci z zaburzeniami mowy oraz trudnościami artykulacyjnymi</a:t>
                </a: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43000" y="2459408"/>
              <a:ext cx="2824867" cy="646272"/>
              <a:chOff x="0" y="0"/>
              <a:chExt cx="784685" cy="17952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784685" cy="17952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7952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79520"/>
                    </a:lnTo>
                    <a:lnTo>
                      <a:pt x="0" y="17952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28575"/>
                <a:ext cx="784685" cy="2080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2917177" y="3656116"/>
              <a:ext cx="8093903" cy="465316"/>
              <a:chOff x="0" y="0"/>
              <a:chExt cx="2248306" cy="129254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248306" cy="129254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29254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29254"/>
                    </a:lnTo>
                    <a:lnTo>
                      <a:pt x="0" y="12925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28575"/>
                <a:ext cx="2248306" cy="1578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4 dzieci</a:t>
                </a: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43000" y="3647196"/>
              <a:ext cx="2824867" cy="474235"/>
              <a:chOff x="0" y="0"/>
              <a:chExt cx="784685" cy="131732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784685" cy="131732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31732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31732"/>
                    </a:lnTo>
                    <a:lnTo>
                      <a:pt x="0" y="13173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28575"/>
                <a:ext cx="784685" cy="1603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Liczba uczestników</a:t>
                </a:r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2917177" y="4894405"/>
              <a:ext cx="8093903" cy="896942"/>
              <a:chOff x="0" y="0"/>
              <a:chExt cx="2248306" cy="249151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2248306" cy="249151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49151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49151"/>
                    </a:lnTo>
                    <a:lnTo>
                      <a:pt x="0" y="24915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28575"/>
                <a:ext cx="2248306" cy="2777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Kinga Czerkies</a:t>
                </a:r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43000" y="4894405"/>
              <a:ext cx="2824867" cy="896942"/>
              <a:chOff x="0" y="0"/>
              <a:chExt cx="784685" cy="249151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784685" cy="249151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49151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49151"/>
                    </a:lnTo>
                    <a:lnTo>
                      <a:pt x="0" y="24915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28575"/>
                <a:ext cx="784685" cy="2777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2917177" y="5829447"/>
              <a:ext cx="8093903" cy="896942"/>
              <a:chOff x="0" y="0"/>
              <a:chExt cx="2248306" cy="249151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2248306" cy="249151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49151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49151"/>
                    </a:lnTo>
                    <a:lnTo>
                      <a:pt x="0" y="24915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28575"/>
                <a:ext cx="2248306" cy="2777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Grupowe zajęcia logopedyczne</a:t>
                </a:r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43000" y="5829447"/>
              <a:ext cx="2824867" cy="896942"/>
              <a:chOff x="0" y="0"/>
              <a:chExt cx="784685" cy="249151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784685" cy="249151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49151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49151"/>
                    </a:lnTo>
                    <a:lnTo>
                      <a:pt x="0" y="24915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0" y="-28575"/>
                <a:ext cx="784685" cy="2777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2917177" y="4159531"/>
              <a:ext cx="8093903" cy="696773"/>
              <a:chOff x="0" y="0"/>
              <a:chExt cx="2248306" cy="193548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0" y="-28575"/>
                <a:ext cx="2248306" cy="222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 Filia w Żabnie</a:t>
                </a:r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43000" y="4159531"/>
              <a:ext cx="2824867" cy="696773"/>
              <a:chOff x="0" y="0"/>
              <a:chExt cx="784685" cy="193548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784685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354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-28575"/>
                <a:ext cx="784685" cy="222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Miejsce</a:t>
                </a:r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>
              <a:off x="2917177" y="3143780"/>
              <a:ext cx="8093903" cy="465316"/>
              <a:chOff x="0" y="0"/>
              <a:chExt cx="2248306" cy="129254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2248306" cy="129254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29254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29254"/>
                    </a:lnTo>
                    <a:lnTo>
                      <a:pt x="0" y="12925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8" name="TextBox 68"/>
              <p:cNvSpPr txBox="1"/>
              <p:nvPr/>
            </p:nvSpPr>
            <p:spPr>
              <a:xfrm>
                <a:off x="0" y="-28575"/>
                <a:ext cx="2248306" cy="1578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13.02.2024 r.</a:t>
                </a:r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>
              <a:off x="43000" y="3143780"/>
              <a:ext cx="2824867" cy="465316"/>
              <a:chOff x="0" y="0"/>
              <a:chExt cx="784685" cy="129254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784685" cy="129254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29254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29254"/>
                    </a:lnTo>
                    <a:lnTo>
                      <a:pt x="0" y="12925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0" y="-28575"/>
                <a:ext cx="784685" cy="1578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</p:grpSp>
      <p:sp>
        <p:nvSpPr>
          <p:cNvPr id="72" name="Freeform 72"/>
          <p:cNvSpPr/>
          <p:nvPr/>
        </p:nvSpPr>
        <p:spPr>
          <a:xfrm>
            <a:off x="7341671" y="662171"/>
            <a:ext cx="1213687" cy="993200"/>
          </a:xfrm>
          <a:custGeom>
            <a:avLst/>
            <a:gdLst/>
            <a:ahLst/>
            <a:cxnLst/>
            <a:rect l="l" t="t" r="r" b="b"/>
            <a:pathLst>
              <a:path w="1213687" h="993200">
                <a:moveTo>
                  <a:pt x="0" y="0"/>
                </a:moveTo>
                <a:lnTo>
                  <a:pt x="1213686" y="0"/>
                </a:lnTo>
                <a:lnTo>
                  <a:pt x="1213686" y="993201"/>
                </a:lnTo>
                <a:lnTo>
                  <a:pt x="0" y="9932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3" name="TextBox 73"/>
          <p:cNvSpPr txBox="1"/>
          <p:nvPr/>
        </p:nvSpPr>
        <p:spPr>
          <a:xfrm>
            <a:off x="731520" y="586136"/>
            <a:ext cx="6980253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9"/>
              </a:lnSpc>
            </a:pPr>
            <a:r>
              <a:rPr lang="en-US" sz="3574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ZAJĘCIA FERYJNE 2024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9312004" y="6798978"/>
            <a:ext cx="365395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59.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5207240" cy="7315200"/>
          </a:xfrm>
          <a:prstGeom prst="rect">
            <a:avLst/>
          </a:prstGeom>
          <a:solidFill>
            <a:srgbClr val="1979EB"/>
          </a:solidFill>
        </p:spPr>
      </p:sp>
      <p:grpSp>
        <p:nvGrpSpPr>
          <p:cNvPr id="3" name="Group 3"/>
          <p:cNvGrpSpPr/>
          <p:nvPr/>
        </p:nvGrpSpPr>
        <p:grpSpPr>
          <a:xfrm>
            <a:off x="737018" y="3373572"/>
            <a:ext cx="3733204" cy="2047801"/>
            <a:chOff x="0" y="0"/>
            <a:chExt cx="4977606" cy="2730401"/>
          </a:xfrm>
        </p:grpSpPr>
        <p:sp>
          <p:nvSpPr>
            <p:cNvPr id="4" name="AutoShape 4"/>
            <p:cNvSpPr/>
            <p:nvPr/>
          </p:nvSpPr>
          <p:spPr>
            <a:xfrm>
              <a:off x="0" y="1640840"/>
              <a:ext cx="875683" cy="88880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2107545"/>
              <a:ext cx="4977606" cy="6228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99"/>
                </a:lnSpc>
              </a:pPr>
              <a:r>
                <a:rPr lang="en-US" sz="2799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FILIA W TUCHOWIE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977606" cy="12344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19"/>
                </a:lnSpc>
                <a:spcBef>
                  <a:spcPct val="0"/>
                </a:spcBef>
              </a:pPr>
              <a:r>
                <a:rPr lang="en-US" sz="1799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Powiatowa Poradnia Psychologiczno-Pedagogiczna W Tarnowie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993733" y="731520"/>
            <a:ext cx="3009297" cy="3768503"/>
            <a:chOff x="0" y="0"/>
            <a:chExt cx="655620" cy="8210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5620" cy="821025"/>
            </a:xfrm>
            <a:custGeom>
              <a:avLst/>
              <a:gdLst/>
              <a:ahLst/>
              <a:cxnLst/>
              <a:rect l="l" t="t" r="r" b="b"/>
              <a:pathLst>
                <a:path w="655620" h="821025">
                  <a:moveTo>
                    <a:pt x="0" y="0"/>
                  </a:moveTo>
                  <a:lnTo>
                    <a:pt x="655620" y="0"/>
                  </a:lnTo>
                  <a:lnTo>
                    <a:pt x="655620" y="821025"/>
                  </a:lnTo>
                  <a:lnTo>
                    <a:pt x="0" y="821025"/>
                  </a:lnTo>
                  <a:close/>
                </a:path>
              </a:pathLst>
            </a:custGeom>
            <a:blipFill>
              <a:blip r:embed="rId2"/>
              <a:stretch>
                <a:fillRect b="-6471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5993733" y="4712254"/>
            <a:ext cx="3009297" cy="1871426"/>
            <a:chOff x="0" y="0"/>
            <a:chExt cx="655620" cy="40771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55620" cy="407718"/>
            </a:xfrm>
            <a:custGeom>
              <a:avLst/>
              <a:gdLst/>
              <a:ahLst/>
              <a:cxnLst/>
              <a:rect l="l" t="t" r="r" b="b"/>
              <a:pathLst>
                <a:path w="655620" h="407718">
                  <a:moveTo>
                    <a:pt x="0" y="0"/>
                  </a:moveTo>
                  <a:lnTo>
                    <a:pt x="655620" y="0"/>
                  </a:lnTo>
                  <a:lnTo>
                    <a:pt x="655620" y="407718"/>
                  </a:lnTo>
                  <a:lnTo>
                    <a:pt x="0" y="407718"/>
                  </a:lnTo>
                  <a:close/>
                </a:path>
              </a:pathLst>
            </a:custGeom>
            <a:blipFill>
              <a:blip r:embed="rId3"/>
              <a:stretch>
                <a:fillRect t="-10267" b="-10267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9372448" y="6798978"/>
            <a:ext cx="228751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6.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00416"/>
            <a:ext cx="9753600" cy="1114364"/>
            <a:chOff x="0" y="0"/>
            <a:chExt cx="3612444" cy="4127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1979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1757388"/>
            <a:ext cx="9753600" cy="1083909"/>
            <a:chOff x="0" y="0"/>
            <a:chExt cx="3612444" cy="4014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12445" cy="401448"/>
            </a:xfrm>
            <a:custGeom>
              <a:avLst/>
              <a:gdLst/>
              <a:ahLst/>
              <a:cxnLst/>
              <a:rect l="l" t="t" r="r" b="b"/>
              <a:pathLst>
                <a:path w="3612445" h="401448">
                  <a:moveTo>
                    <a:pt x="0" y="0"/>
                  </a:moveTo>
                  <a:lnTo>
                    <a:pt x="3612445" y="0"/>
                  </a:lnTo>
                  <a:lnTo>
                    <a:pt x="3612445" y="401448"/>
                  </a:lnTo>
                  <a:lnTo>
                    <a:pt x="0" y="40144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612444" cy="430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31520" y="1832048"/>
            <a:ext cx="8290560" cy="4751632"/>
            <a:chOff x="0" y="0"/>
            <a:chExt cx="11054080" cy="633551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1054080" cy="6335510"/>
              <a:chOff x="0" y="0"/>
              <a:chExt cx="3070578" cy="175986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070578" cy="1759864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759864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759864"/>
                    </a:lnTo>
                    <a:lnTo>
                      <a:pt x="0" y="1759864"/>
                    </a:lnTo>
                    <a:close/>
                  </a:path>
                </a:pathLst>
              </a:custGeom>
              <a:solidFill>
                <a:srgbClr val="4968D0">
                  <a:alpha val="34902"/>
                </a:srgbClr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3070578" cy="17884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917177" y="36682"/>
              <a:ext cx="8093903" cy="642942"/>
              <a:chOff x="0" y="0"/>
              <a:chExt cx="2248306" cy="17859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248306" cy="17859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7859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78595"/>
                    </a:lnTo>
                    <a:lnTo>
                      <a:pt x="0" y="17859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2248306" cy="2071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</a:t>
                </a:r>
                <a:r>
                  <a:rPr lang="en-US" sz="11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 </a:t>
                </a: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Żabnie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3000" y="36682"/>
              <a:ext cx="2824867" cy="642942"/>
              <a:chOff x="0" y="0"/>
              <a:chExt cx="784685" cy="17859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784685" cy="17859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7859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78595"/>
                    </a:lnTo>
                    <a:lnTo>
                      <a:pt x="0" y="17859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784685" cy="2071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917177" y="722606"/>
              <a:ext cx="8093903" cy="642942"/>
              <a:chOff x="0" y="0"/>
              <a:chExt cx="2248306" cy="17859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248306" cy="17859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7859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78595"/>
                    </a:lnTo>
                    <a:lnTo>
                      <a:pt x="0" y="17859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2248306" cy="2071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en-US" sz="11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,,Wakacje z Poradnią”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3000" y="722606"/>
              <a:ext cx="2824867" cy="642942"/>
              <a:chOff x="0" y="0"/>
              <a:chExt cx="784685" cy="17859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784685" cy="17859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7859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78595"/>
                    </a:lnTo>
                    <a:lnTo>
                      <a:pt x="0" y="17859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784685" cy="2071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2917177" y="1403648"/>
              <a:ext cx="8093903" cy="896942"/>
              <a:chOff x="0" y="0"/>
              <a:chExt cx="2248306" cy="24915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248306" cy="249151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49151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49151"/>
                    </a:lnTo>
                    <a:lnTo>
                      <a:pt x="0" y="24915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2248306" cy="2777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Kształtowanie prawidłowej mowy, zdolności językowych i komunikacyjnych.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43000" y="1403648"/>
              <a:ext cx="2824867" cy="896942"/>
              <a:chOff x="0" y="0"/>
              <a:chExt cx="784685" cy="249151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784685" cy="249151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49151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49151"/>
                    </a:lnTo>
                    <a:lnTo>
                      <a:pt x="0" y="24915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784685" cy="2777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2917177" y="2338691"/>
              <a:ext cx="8093903" cy="646272"/>
              <a:chOff x="0" y="0"/>
              <a:chExt cx="2248306" cy="17952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248306" cy="17952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7952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79520"/>
                    </a:lnTo>
                    <a:lnTo>
                      <a:pt x="0" y="17952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2248306" cy="2080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Dzieci w wieku przedszkolnym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3000" y="2338691"/>
              <a:ext cx="2824867" cy="646272"/>
              <a:chOff x="0" y="0"/>
              <a:chExt cx="784685" cy="17952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784685" cy="17952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7952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79520"/>
                    </a:lnTo>
                    <a:lnTo>
                      <a:pt x="0" y="17952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784685" cy="2080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2917177" y="3619414"/>
              <a:ext cx="8093903" cy="545923"/>
              <a:chOff x="0" y="0"/>
              <a:chExt cx="2248306" cy="15164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248306" cy="15164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5164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51645"/>
                    </a:lnTo>
                    <a:lnTo>
                      <a:pt x="0" y="1516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28575"/>
                <a:ext cx="2248306" cy="1802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4 dzieci</a:t>
                </a: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43000" y="3619414"/>
              <a:ext cx="2824867" cy="545923"/>
              <a:chOff x="0" y="0"/>
              <a:chExt cx="784685" cy="151645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784685" cy="15164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5164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51645"/>
                    </a:lnTo>
                    <a:lnTo>
                      <a:pt x="0" y="1516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19050"/>
                <a:ext cx="784685" cy="1706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Liczba uczestników</a:t>
                </a: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2917177" y="5151179"/>
              <a:ext cx="8093903" cy="549596"/>
              <a:chOff x="0" y="0"/>
              <a:chExt cx="2248306" cy="152666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248306" cy="152666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52666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52666"/>
                    </a:lnTo>
                    <a:lnTo>
                      <a:pt x="0" y="15266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28575"/>
                <a:ext cx="2248306" cy="1812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Marzena Szczerbak, mgr Kinga Czerkies, mgr Natalia Lech, mgr Katarzyna Zych</a:t>
                </a: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43000" y="5151179"/>
              <a:ext cx="2824867" cy="555793"/>
              <a:chOff x="0" y="0"/>
              <a:chExt cx="784685" cy="154387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784685" cy="15438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5438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54387"/>
                    </a:lnTo>
                    <a:lnTo>
                      <a:pt x="0" y="1543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19050"/>
                <a:ext cx="784685" cy="1734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2917177" y="5750110"/>
              <a:ext cx="8093903" cy="549596"/>
              <a:chOff x="0" y="0"/>
              <a:chExt cx="2248306" cy="152666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2248306" cy="152666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52666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52666"/>
                    </a:lnTo>
                    <a:lnTo>
                      <a:pt x="0" y="15266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28575"/>
                <a:ext cx="2248306" cy="1812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Zajęcia grupowe, zajęcia grupowe terapeutyczne, grupowe zajęcia logopedyczne</a:t>
                </a:r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43000" y="5743913"/>
              <a:ext cx="2824867" cy="555793"/>
              <a:chOff x="0" y="0"/>
              <a:chExt cx="784685" cy="154387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784685" cy="15438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5438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54387"/>
                    </a:lnTo>
                    <a:lnTo>
                      <a:pt x="0" y="1543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19050"/>
                <a:ext cx="784685" cy="1734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2917177" y="4216137"/>
              <a:ext cx="8093903" cy="896942"/>
              <a:chOff x="0" y="0"/>
              <a:chExt cx="2248306" cy="249151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2248306" cy="249151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49151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49151"/>
                    </a:lnTo>
                    <a:lnTo>
                      <a:pt x="0" y="24915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28575"/>
                <a:ext cx="2248306" cy="2777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</a:t>
                </a:r>
              </a:p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Tuchowie, Filia w Wojniczu, Filia w Żabnie, Niepubliczne Przedszkole-Ochronka Zgromadzenie Sióstr Służebniczek BDNP w Odporyszowie</a:t>
                </a:r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43000" y="4216137"/>
              <a:ext cx="2824867" cy="896942"/>
              <a:chOff x="0" y="0"/>
              <a:chExt cx="784685" cy="249151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784685" cy="249151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49151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49151"/>
                    </a:lnTo>
                    <a:lnTo>
                      <a:pt x="0" y="24915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0" y="-19050"/>
                <a:ext cx="784685" cy="2682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Miejsce</a:t>
                </a:r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2917177" y="3023063"/>
              <a:ext cx="8093903" cy="545923"/>
              <a:chOff x="0" y="0"/>
              <a:chExt cx="2248306" cy="151645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2248306" cy="15164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5164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51645"/>
                    </a:lnTo>
                    <a:lnTo>
                      <a:pt x="0" y="1516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0" y="-28575"/>
                <a:ext cx="2248306" cy="1802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23.07.2024 r.</a:t>
                </a:r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43000" y="3023063"/>
              <a:ext cx="2824867" cy="545923"/>
              <a:chOff x="0" y="0"/>
              <a:chExt cx="784685" cy="151645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784685" cy="15164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5164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51645"/>
                    </a:lnTo>
                    <a:lnTo>
                      <a:pt x="0" y="1516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-19050"/>
                <a:ext cx="784685" cy="1706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</p:grpSp>
      <p:sp>
        <p:nvSpPr>
          <p:cNvPr id="66" name="TextBox 66"/>
          <p:cNvSpPr txBox="1"/>
          <p:nvPr/>
        </p:nvSpPr>
        <p:spPr>
          <a:xfrm>
            <a:off x="731520" y="586136"/>
            <a:ext cx="6980253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9"/>
              </a:lnSpc>
            </a:pPr>
            <a:r>
              <a:rPr lang="en-US" sz="3574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WAKACJE Z PORADNIĄ</a:t>
            </a:r>
          </a:p>
        </p:txBody>
      </p:sp>
      <p:grpSp>
        <p:nvGrpSpPr>
          <p:cNvPr id="67" name="Group 67"/>
          <p:cNvGrpSpPr/>
          <p:nvPr/>
        </p:nvGrpSpPr>
        <p:grpSpPr>
          <a:xfrm>
            <a:off x="7480563" y="126078"/>
            <a:ext cx="1541517" cy="1463040"/>
            <a:chOff x="0" y="0"/>
            <a:chExt cx="2055356" cy="1950720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2055356" cy="1950720"/>
            </a:xfrm>
            <a:custGeom>
              <a:avLst/>
              <a:gdLst/>
              <a:ahLst/>
              <a:cxnLst/>
              <a:rect l="l" t="t" r="r" b="b"/>
              <a:pathLst>
                <a:path w="2055356" h="1950720">
                  <a:moveTo>
                    <a:pt x="0" y="0"/>
                  </a:moveTo>
                  <a:lnTo>
                    <a:pt x="2055356" y="0"/>
                  </a:lnTo>
                  <a:lnTo>
                    <a:pt x="2055356" y="1950720"/>
                  </a:lnTo>
                  <a:lnTo>
                    <a:pt x="0" y="1950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9" name="Freeform 69"/>
            <p:cNvSpPr/>
            <p:nvPr/>
          </p:nvSpPr>
          <p:spPr>
            <a:xfrm>
              <a:off x="963775" y="0"/>
              <a:ext cx="1091581" cy="896296"/>
            </a:xfrm>
            <a:custGeom>
              <a:avLst/>
              <a:gdLst/>
              <a:ahLst/>
              <a:cxnLst/>
              <a:rect l="l" t="t" r="r" b="b"/>
              <a:pathLst>
                <a:path w="1091581" h="896296">
                  <a:moveTo>
                    <a:pt x="0" y="0"/>
                  </a:moveTo>
                  <a:lnTo>
                    <a:pt x="1091581" y="0"/>
                  </a:lnTo>
                  <a:lnTo>
                    <a:pt x="1091581" y="896296"/>
                  </a:lnTo>
                  <a:lnTo>
                    <a:pt x="0" y="8962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l="-88291" b="-117642"/>
              </a:stretch>
            </a:blipFill>
          </p:spPr>
        </p:sp>
      </p:grpSp>
      <p:sp>
        <p:nvSpPr>
          <p:cNvPr id="70" name="Freeform 70"/>
          <p:cNvSpPr/>
          <p:nvPr/>
        </p:nvSpPr>
        <p:spPr>
          <a:xfrm>
            <a:off x="6699587" y="-448083"/>
            <a:ext cx="1135788" cy="1135788"/>
          </a:xfrm>
          <a:custGeom>
            <a:avLst/>
            <a:gdLst/>
            <a:ahLst/>
            <a:cxnLst/>
            <a:rect l="l" t="t" r="r" b="b"/>
            <a:pathLst>
              <a:path w="1135788" h="1135788">
                <a:moveTo>
                  <a:pt x="0" y="0"/>
                </a:moveTo>
                <a:lnTo>
                  <a:pt x="1135788" y="0"/>
                </a:lnTo>
                <a:lnTo>
                  <a:pt x="1135788" y="1135788"/>
                </a:lnTo>
                <a:lnTo>
                  <a:pt x="0" y="11357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1" name="TextBox 71"/>
          <p:cNvSpPr txBox="1"/>
          <p:nvPr/>
        </p:nvSpPr>
        <p:spPr>
          <a:xfrm>
            <a:off x="9301706" y="6798978"/>
            <a:ext cx="375694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60.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00416"/>
            <a:ext cx="9753600" cy="1114364"/>
            <a:chOff x="0" y="0"/>
            <a:chExt cx="3612444" cy="4127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1979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1614058"/>
            <a:ext cx="9753600" cy="1227239"/>
            <a:chOff x="0" y="0"/>
            <a:chExt cx="3612444" cy="4545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12445" cy="454533"/>
            </a:xfrm>
            <a:custGeom>
              <a:avLst/>
              <a:gdLst/>
              <a:ahLst/>
              <a:cxnLst/>
              <a:rect l="l" t="t" r="r" b="b"/>
              <a:pathLst>
                <a:path w="3612445" h="454533">
                  <a:moveTo>
                    <a:pt x="0" y="0"/>
                  </a:moveTo>
                  <a:lnTo>
                    <a:pt x="3612445" y="0"/>
                  </a:lnTo>
                  <a:lnTo>
                    <a:pt x="3612445" y="454533"/>
                  </a:lnTo>
                  <a:lnTo>
                    <a:pt x="0" y="4545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612444" cy="483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31520" y="1757388"/>
            <a:ext cx="8290560" cy="4751632"/>
            <a:chOff x="0" y="0"/>
            <a:chExt cx="11054080" cy="633551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1054080" cy="6335510"/>
              <a:chOff x="0" y="0"/>
              <a:chExt cx="3070578" cy="175986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070578" cy="1759864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759864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759864"/>
                    </a:lnTo>
                    <a:lnTo>
                      <a:pt x="0" y="1759864"/>
                    </a:lnTo>
                    <a:close/>
                  </a:path>
                </a:pathLst>
              </a:custGeom>
              <a:solidFill>
                <a:srgbClr val="4968D0">
                  <a:alpha val="34902"/>
                </a:srgbClr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3070578" cy="17884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917177" y="36682"/>
              <a:ext cx="8093903" cy="642942"/>
              <a:chOff x="0" y="0"/>
              <a:chExt cx="2248306" cy="17859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248306" cy="17859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7859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78595"/>
                    </a:lnTo>
                    <a:lnTo>
                      <a:pt x="0" y="17859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2248306" cy="2071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</a:t>
                </a:r>
                <a:r>
                  <a:rPr lang="en-US" sz="11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 </a:t>
                </a: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Żabnie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3000" y="36682"/>
              <a:ext cx="2824867" cy="642942"/>
              <a:chOff x="0" y="0"/>
              <a:chExt cx="784685" cy="17859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784685" cy="17859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7859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78595"/>
                    </a:lnTo>
                    <a:lnTo>
                      <a:pt x="0" y="17859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784685" cy="2071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917177" y="722606"/>
              <a:ext cx="8093903" cy="642942"/>
              <a:chOff x="0" y="0"/>
              <a:chExt cx="2248306" cy="17859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248306" cy="17859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7859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78595"/>
                    </a:lnTo>
                    <a:lnTo>
                      <a:pt x="0" y="17859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2248306" cy="2071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en-US" sz="11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,,Wakacje zajęcia z psychologiem”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3000" y="722606"/>
              <a:ext cx="2824867" cy="642942"/>
              <a:chOff x="0" y="0"/>
              <a:chExt cx="784685" cy="17859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784685" cy="17859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7859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78595"/>
                    </a:lnTo>
                    <a:lnTo>
                      <a:pt x="0" y="17859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784685" cy="2071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2917177" y="1403648"/>
              <a:ext cx="8093903" cy="896942"/>
              <a:chOff x="0" y="0"/>
              <a:chExt cx="2248306" cy="24915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248306" cy="249151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49151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49151"/>
                    </a:lnTo>
                    <a:lnTo>
                      <a:pt x="0" y="24915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2248306" cy="2777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Rozwijanie kompetencji emocjonalno społecznych, doskonalenie umiejętności rozpoznawania i nazywania emocji, nauka asertywnego wyrażania swojego zdania.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43000" y="1403648"/>
              <a:ext cx="2824867" cy="896942"/>
              <a:chOff x="0" y="0"/>
              <a:chExt cx="784685" cy="249151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784685" cy="249151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49151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49151"/>
                    </a:lnTo>
                    <a:lnTo>
                      <a:pt x="0" y="24915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784685" cy="2777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2917177" y="2338691"/>
              <a:ext cx="8093903" cy="646272"/>
              <a:chOff x="0" y="0"/>
              <a:chExt cx="2248306" cy="17952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248306" cy="17952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7952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79520"/>
                    </a:lnTo>
                    <a:lnTo>
                      <a:pt x="0" y="17952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2248306" cy="2080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Dzieci w wieku przedszkolnym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3000" y="2338691"/>
              <a:ext cx="2824867" cy="646272"/>
              <a:chOff x="0" y="0"/>
              <a:chExt cx="784685" cy="17952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784685" cy="17952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7952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79520"/>
                    </a:lnTo>
                    <a:lnTo>
                      <a:pt x="0" y="17952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784685" cy="2080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2917177" y="3619414"/>
              <a:ext cx="8093903" cy="545923"/>
              <a:chOff x="0" y="0"/>
              <a:chExt cx="2248306" cy="15164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248306" cy="15164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5164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51645"/>
                    </a:lnTo>
                    <a:lnTo>
                      <a:pt x="0" y="1516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28575"/>
                <a:ext cx="2248306" cy="1802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4 dzieci</a:t>
                </a: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43000" y="3619414"/>
              <a:ext cx="2824867" cy="545923"/>
              <a:chOff x="0" y="0"/>
              <a:chExt cx="784685" cy="151645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784685" cy="15164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5164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51645"/>
                    </a:lnTo>
                    <a:lnTo>
                      <a:pt x="0" y="1516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19050"/>
                <a:ext cx="784685" cy="1706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Liczba uczestników</a:t>
                </a: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2917177" y="5151179"/>
              <a:ext cx="8093903" cy="549596"/>
              <a:chOff x="0" y="0"/>
              <a:chExt cx="2248306" cy="152666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248306" cy="152666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52666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52666"/>
                    </a:lnTo>
                    <a:lnTo>
                      <a:pt x="0" y="15266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28575"/>
                <a:ext cx="2248306" cy="1812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Natalia Lech</a:t>
                </a: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43000" y="5151179"/>
              <a:ext cx="2824867" cy="555793"/>
              <a:chOff x="0" y="0"/>
              <a:chExt cx="784685" cy="154387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784685" cy="15438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5438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54387"/>
                    </a:lnTo>
                    <a:lnTo>
                      <a:pt x="0" y="1543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19050"/>
                <a:ext cx="784685" cy="1734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2917177" y="5750110"/>
              <a:ext cx="8093903" cy="549596"/>
              <a:chOff x="0" y="0"/>
              <a:chExt cx="2248306" cy="152666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2248306" cy="152666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52666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52666"/>
                    </a:lnTo>
                    <a:lnTo>
                      <a:pt x="0" y="15266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28575"/>
                <a:ext cx="2248306" cy="1812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Grupowe zajęcia terapeutyczne</a:t>
                </a:r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43000" y="5743913"/>
              <a:ext cx="2824867" cy="555793"/>
              <a:chOff x="0" y="0"/>
              <a:chExt cx="784685" cy="154387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784685" cy="15438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5438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54387"/>
                    </a:lnTo>
                    <a:lnTo>
                      <a:pt x="0" y="1543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19050"/>
                <a:ext cx="784685" cy="1734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2917177" y="4216137"/>
              <a:ext cx="8093903" cy="896942"/>
              <a:chOff x="0" y="0"/>
              <a:chExt cx="2248306" cy="249151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2248306" cy="249151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49151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49151"/>
                    </a:lnTo>
                    <a:lnTo>
                      <a:pt x="0" y="24915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28575"/>
                <a:ext cx="2248306" cy="2777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PPPP w Tarnowie Filia w Żabnie</a:t>
                </a:r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43000" y="4216137"/>
              <a:ext cx="2824867" cy="896942"/>
              <a:chOff x="0" y="0"/>
              <a:chExt cx="784685" cy="249151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784685" cy="249151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49151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49151"/>
                    </a:lnTo>
                    <a:lnTo>
                      <a:pt x="0" y="24915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0" y="-19050"/>
                <a:ext cx="784685" cy="2682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Miejsce</a:t>
                </a:r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2917177" y="3023063"/>
              <a:ext cx="8093903" cy="545923"/>
              <a:chOff x="0" y="0"/>
              <a:chExt cx="2248306" cy="151645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2248306" cy="15164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5164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51645"/>
                    </a:lnTo>
                    <a:lnTo>
                      <a:pt x="0" y="1516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0" y="-28575"/>
                <a:ext cx="2248306" cy="1802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16.08.2024 r.</a:t>
                </a:r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43000" y="3023063"/>
              <a:ext cx="2824867" cy="545923"/>
              <a:chOff x="0" y="0"/>
              <a:chExt cx="784685" cy="151645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784685" cy="15164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5164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51645"/>
                    </a:lnTo>
                    <a:lnTo>
                      <a:pt x="0" y="1516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-19050"/>
                <a:ext cx="784685" cy="1706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</p:grpSp>
      <p:sp>
        <p:nvSpPr>
          <p:cNvPr id="66" name="Freeform 66"/>
          <p:cNvSpPr/>
          <p:nvPr/>
        </p:nvSpPr>
        <p:spPr>
          <a:xfrm>
            <a:off x="8521788" y="-364942"/>
            <a:ext cx="1000584" cy="1000584"/>
          </a:xfrm>
          <a:custGeom>
            <a:avLst/>
            <a:gdLst/>
            <a:ahLst/>
            <a:cxnLst/>
            <a:rect l="l" t="t" r="r" b="b"/>
            <a:pathLst>
              <a:path w="1000584" h="1000584">
                <a:moveTo>
                  <a:pt x="0" y="0"/>
                </a:moveTo>
                <a:lnTo>
                  <a:pt x="1000584" y="0"/>
                </a:lnTo>
                <a:lnTo>
                  <a:pt x="1000584" y="1000584"/>
                </a:lnTo>
                <a:lnTo>
                  <a:pt x="0" y="100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>
            <a:off x="6207337" y="135350"/>
            <a:ext cx="2428623" cy="1386523"/>
          </a:xfrm>
          <a:custGeom>
            <a:avLst/>
            <a:gdLst/>
            <a:ahLst/>
            <a:cxnLst/>
            <a:rect l="l" t="t" r="r" b="b"/>
            <a:pathLst>
              <a:path w="2428623" h="1386523">
                <a:moveTo>
                  <a:pt x="0" y="0"/>
                </a:moveTo>
                <a:lnTo>
                  <a:pt x="2428624" y="0"/>
                </a:lnTo>
                <a:lnTo>
                  <a:pt x="2428624" y="1386524"/>
                </a:lnTo>
                <a:lnTo>
                  <a:pt x="0" y="13865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8" name="TextBox 68"/>
          <p:cNvSpPr txBox="1"/>
          <p:nvPr/>
        </p:nvSpPr>
        <p:spPr>
          <a:xfrm>
            <a:off x="731520" y="367061"/>
            <a:ext cx="6690129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1"/>
              </a:lnSpc>
            </a:pPr>
            <a:r>
              <a:rPr lang="en-US" sz="314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WAKACJE ZAJĘCIA </a:t>
            </a:r>
          </a:p>
          <a:p>
            <a:pPr algn="l">
              <a:lnSpc>
                <a:spcPts val="4011"/>
              </a:lnSpc>
            </a:pPr>
            <a:r>
              <a:rPr lang="en-US" sz="334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 PSYCHOLOGIEM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9333913" y="6798978"/>
            <a:ext cx="26728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61.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00416"/>
            <a:ext cx="9753600" cy="1114364"/>
            <a:chOff x="0" y="0"/>
            <a:chExt cx="3612444" cy="4127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1979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1757388"/>
            <a:ext cx="9753600" cy="1083909"/>
            <a:chOff x="0" y="0"/>
            <a:chExt cx="3612444" cy="4014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12445" cy="401448"/>
            </a:xfrm>
            <a:custGeom>
              <a:avLst/>
              <a:gdLst/>
              <a:ahLst/>
              <a:cxnLst/>
              <a:rect l="l" t="t" r="r" b="b"/>
              <a:pathLst>
                <a:path w="3612445" h="401448">
                  <a:moveTo>
                    <a:pt x="0" y="0"/>
                  </a:moveTo>
                  <a:lnTo>
                    <a:pt x="3612445" y="0"/>
                  </a:lnTo>
                  <a:lnTo>
                    <a:pt x="3612445" y="401448"/>
                  </a:lnTo>
                  <a:lnTo>
                    <a:pt x="0" y="40144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612444" cy="430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31520" y="1757388"/>
            <a:ext cx="8290560" cy="4751632"/>
            <a:chOff x="0" y="0"/>
            <a:chExt cx="11054080" cy="633551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1054080" cy="6335510"/>
              <a:chOff x="0" y="0"/>
              <a:chExt cx="3070578" cy="175986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070578" cy="1759864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759864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759864"/>
                    </a:lnTo>
                    <a:lnTo>
                      <a:pt x="0" y="1759864"/>
                    </a:lnTo>
                    <a:close/>
                  </a:path>
                </a:pathLst>
              </a:custGeom>
              <a:solidFill>
                <a:srgbClr val="4968D0">
                  <a:alpha val="34902"/>
                </a:srgbClr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3070578" cy="17884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917177" y="36682"/>
              <a:ext cx="8093903" cy="642942"/>
              <a:chOff x="0" y="0"/>
              <a:chExt cx="2248306" cy="17859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248306" cy="17859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7859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78595"/>
                    </a:lnTo>
                    <a:lnTo>
                      <a:pt x="0" y="17859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2248306" cy="2071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</a:t>
                </a:r>
                <a:r>
                  <a:rPr lang="en-US" sz="11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 </a:t>
                </a: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Żabnie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3000" y="36682"/>
              <a:ext cx="2824867" cy="642942"/>
              <a:chOff x="0" y="0"/>
              <a:chExt cx="784685" cy="17859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784685" cy="17859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7859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78595"/>
                    </a:lnTo>
                    <a:lnTo>
                      <a:pt x="0" y="17859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784685" cy="2071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917177" y="722606"/>
              <a:ext cx="8093903" cy="642942"/>
              <a:chOff x="0" y="0"/>
              <a:chExt cx="2248306" cy="17859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248306" cy="17859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7859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78595"/>
                    </a:lnTo>
                    <a:lnTo>
                      <a:pt x="0" y="17859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2248306" cy="2071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,,Przetwory wakacyjne”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3000" y="722606"/>
              <a:ext cx="2824867" cy="642942"/>
              <a:chOff x="0" y="0"/>
              <a:chExt cx="784685" cy="17859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784685" cy="17859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7859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78595"/>
                    </a:lnTo>
                    <a:lnTo>
                      <a:pt x="0" y="17859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784685" cy="2071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2917177" y="1403648"/>
              <a:ext cx="8093903" cy="896942"/>
              <a:chOff x="0" y="0"/>
              <a:chExt cx="2248306" cy="24915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248306" cy="249151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49151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49151"/>
                    </a:lnTo>
                    <a:lnTo>
                      <a:pt x="0" y="24915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2248306" cy="2777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Rozwijanie kompetencji emocjonalno społecznych, doskonalenie umiejętności rozpoznawania i nazywania emocji, nauka asertywnego wyrażania swojego zdania.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43000" y="1403648"/>
              <a:ext cx="2824867" cy="896942"/>
              <a:chOff x="0" y="0"/>
              <a:chExt cx="784685" cy="249151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784685" cy="249151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49151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49151"/>
                    </a:lnTo>
                    <a:lnTo>
                      <a:pt x="0" y="24915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784685" cy="2777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2917177" y="2338691"/>
              <a:ext cx="8093903" cy="646272"/>
              <a:chOff x="0" y="0"/>
              <a:chExt cx="2248306" cy="17952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248306" cy="17952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7952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79520"/>
                    </a:lnTo>
                    <a:lnTo>
                      <a:pt x="0" y="17952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2248306" cy="2080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Dzieci w wieku przedszkolnym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3000" y="2338691"/>
              <a:ext cx="2824867" cy="646272"/>
              <a:chOff x="0" y="0"/>
              <a:chExt cx="784685" cy="17952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784685" cy="17952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7952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79520"/>
                    </a:lnTo>
                    <a:lnTo>
                      <a:pt x="0" y="17952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784685" cy="2080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r>
                  <a:rPr lang="en-US" sz="13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2917177" y="3619414"/>
              <a:ext cx="8093903" cy="545923"/>
              <a:chOff x="0" y="0"/>
              <a:chExt cx="2248306" cy="15164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248306" cy="15164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5164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51645"/>
                    </a:lnTo>
                    <a:lnTo>
                      <a:pt x="0" y="1516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28575"/>
                <a:ext cx="2248306" cy="1802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4 dzieci</a:t>
                </a: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43000" y="3619414"/>
              <a:ext cx="2824867" cy="545923"/>
              <a:chOff x="0" y="0"/>
              <a:chExt cx="784685" cy="151645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784685" cy="15164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5164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51645"/>
                    </a:lnTo>
                    <a:lnTo>
                      <a:pt x="0" y="1516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19050"/>
                <a:ext cx="784685" cy="1706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Liczba uczestników</a:t>
                </a: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2917177" y="5151179"/>
              <a:ext cx="8093903" cy="549596"/>
              <a:chOff x="0" y="0"/>
              <a:chExt cx="2248306" cy="152666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248306" cy="152666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52666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52666"/>
                    </a:lnTo>
                    <a:lnTo>
                      <a:pt x="0" y="15266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28575"/>
                <a:ext cx="2248306" cy="1812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Natalia Lech</a:t>
                </a: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43000" y="5151179"/>
              <a:ext cx="2824867" cy="555793"/>
              <a:chOff x="0" y="0"/>
              <a:chExt cx="784685" cy="154387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784685" cy="15438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5438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54387"/>
                    </a:lnTo>
                    <a:lnTo>
                      <a:pt x="0" y="1543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19050"/>
                <a:ext cx="784685" cy="1734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2917177" y="5750110"/>
              <a:ext cx="8093903" cy="549596"/>
              <a:chOff x="0" y="0"/>
              <a:chExt cx="2248306" cy="152666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2248306" cy="152666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52666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52666"/>
                    </a:lnTo>
                    <a:lnTo>
                      <a:pt x="0" y="152666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28575"/>
                <a:ext cx="2248306" cy="1812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Grupowe zajęcia terapeutyczne</a:t>
                </a:r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43000" y="5743913"/>
              <a:ext cx="2824867" cy="555793"/>
              <a:chOff x="0" y="0"/>
              <a:chExt cx="784685" cy="154387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784685" cy="15438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5438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54387"/>
                    </a:lnTo>
                    <a:lnTo>
                      <a:pt x="0" y="1543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19050"/>
                <a:ext cx="784685" cy="1734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2917177" y="4216137"/>
              <a:ext cx="8093903" cy="896942"/>
              <a:chOff x="0" y="0"/>
              <a:chExt cx="2248306" cy="249151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2248306" cy="249151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49151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49151"/>
                    </a:lnTo>
                    <a:lnTo>
                      <a:pt x="0" y="24915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28575"/>
                <a:ext cx="2248306" cy="2777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PPPP w Tarnowie Filia w Żabnie</a:t>
                </a:r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43000" y="4216137"/>
              <a:ext cx="2824867" cy="896942"/>
              <a:chOff x="0" y="0"/>
              <a:chExt cx="784685" cy="249151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784685" cy="249151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49151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49151"/>
                    </a:lnTo>
                    <a:lnTo>
                      <a:pt x="0" y="24915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0" y="-19050"/>
                <a:ext cx="784685" cy="2682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Miejsce</a:t>
                </a:r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2917177" y="3023063"/>
              <a:ext cx="8093903" cy="545923"/>
              <a:chOff x="0" y="0"/>
              <a:chExt cx="2248306" cy="151645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2248306" cy="15164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5164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51645"/>
                    </a:lnTo>
                    <a:lnTo>
                      <a:pt x="0" y="1516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0" y="-28575"/>
                <a:ext cx="2248306" cy="1802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540"/>
                  </a:lnSpc>
                </a:pPr>
                <a:r>
                  <a:rPr lang="en-US" sz="11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16.08.2024 r.</a:t>
                </a:r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43000" y="3023063"/>
              <a:ext cx="2824867" cy="545923"/>
              <a:chOff x="0" y="0"/>
              <a:chExt cx="784685" cy="151645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784685" cy="15164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5164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51645"/>
                    </a:lnTo>
                    <a:lnTo>
                      <a:pt x="0" y="1516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-19050"/>
                <a:ext cx="784685" cy="1706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</p:grpSp>
      <p:sp>
        <p:nvSpPr>
          <p:cNvPr id="66" name="Freeform 66"/>
          <p:cNvSpPr/>
          <p:nvPr/>
        </p:nvSpPr>
        <p:spPr>
          <a:xfrm flipH="1">
            <a:off x="6659520" y="82722"/>
            <a:ext cx="2303686" cy="1549753"/>
          </a:xfrm>
          <a:custGeom>
            <a:avLst/>
            <a:gdLst/>
            <a:ahLst/>
            <a:cxnLst/>
            <a:rect l="l" t="t" r="r" b="b"/>
            <a:pathLst>
              <a:path w="2303686" h="1549753">
                <a:moveTo>
                  <a:pt x="2303686" y="0"/>
                </a:moveTo>
                <a:lnTo>
                  <a:pt x="0" y="0"/>
                </a:lnTo>
                <a:lnTo>
                  <a:pt x="0" y="1549752"/>
                </a:lnTo>
                <a:lnTo>
                  <a:pt x="2303686" y="1549752"/>
                </a:lnTo>
                <a:lnTo>
                  <a:pt x="230368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7" name="TextBox 67"/>
          <p:cNvSpPr txBox="1"/>
          <p:nvPr/>
        </p:nvSpPr>
        <p:spPr>
          <a:xfrm>
            <a:off x="731520" y="343248"/>
            <a:ext cx="5400715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1"/>
              </a:lnSpc>
            </a:pPr>
            <a:r>
              <a:rPr lang="en-US" sz="3142" b="1" spc="3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WAKACJE ZAJĘCIA </a:t>
            </a:r>
          </a:p>
          <a:p>
            <a:pPr algn="l">
              <a:lnSpc>
                <a:spcPts val="4371"/>
              </a:lnSpc>
            </a:pPr>
            <a:r>
              <a:rPr lang="en-US" sz="3642" b="1" spc="3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LOGOPEDYCZNE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9311767" y="6798978"/>
            <a:ext cx="296942" cy="281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62.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53600" cy="1414780"/>
            <a:chOff x="0" y="0"/>
            <a:chExt cx="3612444" cy="5239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523993"/>
            </a:xfrm>
            <a:custGeom>
              <a:avLst/>
              <a:gdLst/>
              <a:ahLst/>
              <a:cxnLst/>
              <a:rect l="l" t="t" r="r" b="b"/>
              <a:pathLst>
                <a:path w="3612445" h="523993">
                  <a:moveTo>
                    <a:pt x="0" y="0"/>
                  </a:moveTo>
                  <a:lnTo>
                    <a:pt x="3612445" y="0"/>
                  </a:lnTo>
                  <a:lnTo>
                    <a:pt x="3612445" y="523993"/>
                  </a:lnTo>
                  <a:lnTo>
                    <a:pt x="0" y="523993"/>
                  </a:lnTo>
                  <a:close/>
                </a:path>
              </a:pathLst>
            </a:custGeom>
            <a:solidFill>
              <a:srgbClr val="19397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5525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8569" y="1726161"/>
            <a:ext cx="9705034" cy="1114364"/>
            <a:chOff x="0" y="0"/>
            <a:chExt cx="3612444" cy="4127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31520" y="1830067"/>
            <a:ext cx="8290560" cy="4753613"/>
            <a:chOff x="0" y="0"/>
            <a:chExt cx="11054080" cy="633815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1054080" cy="6338151"/>
              <a:chOff x="0" y="0"/>
              <a:chExt cx="3070578" cy="176059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070578" cy="1760598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760598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760598"/>
                    </a:lnTo>
                    <a:lnTo>
                      <a:pt x="0" y="1760598"/>
                    </a:lnTo>
                    <a:close/>
                  </a:path>
                </a:pathLst>
              </a:custGeom>
              <a:solidFill>
                <a:srgbClr val="193970">
                  <a:alpha val="34902"/>
                </a:srgbClr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3070578" cy="17891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917177" y="36682"/>
              <a:ext cx="8093903" cy="706227"/>
              <a:chOff x="0" y="0"/>
              <a:chExt cx="2248306" cy="19617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248306" cy="196174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6174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6174"/>
                    </a:lnTo>
                    <a:lnTo>
                      <a:pt x="0" y="19617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2248306" cy="2152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3000" y="36682"/>
              <a:ext cx="2824867" cy="706227"/>
              <a:chOff x="0" y="0"/>
              <a:chExt cx="784685" cy="19617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784685" cy="196174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6174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6174"/>
                    </a:lnTo>
                    <a:lnTo>
                      <a:pt x="0" y="19617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784685" cy="2247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917177" y="774008"/>
              <a:ext cx="8093903" cy="711810"/>
              <a:chOff x="0" y="0"/>
              <a:chExt cx="2248306" cy="19772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248306" cy="19772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772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7725"/>
                    </a:lnTo>
                    <a:lnTo>
                      <a:pt x="0" y="19772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19050"/>
                <a:ext cx="2248306" cy="216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Terapia EEG BIOFEEDBACK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3000" y="774008"/>
              <a:ext cx="2824867" cy="711810"/>
              <a:chOff x="0" y="0"/>
              <a:chExt cx="784685" cy="19772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784685" cy="19772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772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7725"/>
                    </a:lnTo>
                    <a:lnTo>
                      <a:pt x="0" y="19772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784685" cy="226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2917177" y="1526970"/>
              <a:ext cx="8093903" cy="1255573"/>
              <a:chOff x="0" y="0"/>
              <a:chExt cx="2248306" cy="34877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248306" cy="34877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34877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348770"/>
                    </a:lnTo>
                    <a:lnTo>
                      <a:pt x="0" y="34877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19050"/>
                <a:ext cx="2248306" cy="367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Pozytywna, korzystna dla zdrowia regulacja fal mózgu.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43000" y="1524366"/>
              <a:ext cx="2824867" cy="1268343"/>
              <a:chOff x="0" y="0"/>
              <a:chExt cx="784685" cy="352318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784685" cy="35231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35231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352317"/>
                    </a:lnTo>
                    <a:lnTo>
                      <a:pt x="0" y="35231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784685" cy="3808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2917177" y="2818109"/>
              <a:ext cx="8093903" cy="761264"/>
              <a:chOff x="0" y="0"/>
              <a:chExt cx="2248306" cy="211462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248306" cy="211462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11462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11462"/>
                    </a:lnTo>
                    <a:lnTo>
                      <a:pt x="0" y="21146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19050"/>
                <a:ext cx="2248306" cy="2305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Dzieci i młodzież posiadające stosowne wskazania medyczne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 psychologiczne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3000" y="2818109"/>
              <a:ext cx="2824867" cy="761264"/>
              <a:chOff x="0" y="0"/>
              <a:chExt cx="784685" cy="211462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784685" cy="211462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11462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11462"/>
                    </a:lnTo>
                    <a:lnTo>
                      <a:pt x="0" y="21146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784685" cy="240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2917177" y="3617472"/>
              <a:ext cx="8093903" cy="598680"/>
              <a:chOff x="0" y="0"/>
              <a:chExt cx="2248306" cy="1663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248306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630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19050"/>
                <a:ext cx="2248306" cy="185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10 </a:t>
                </a: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43000" y="3617472"/>
              <a:ext cx="2824867" cy="598680"/>
              <a:chOff x="0" y="0"/>
              <a:chExt cx="784685" cy="1663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784685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630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28575"/>
                <a:ext cx="784685" cy="194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Liczba spotkań</a:t>
                </a: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2917177" y="4989125"/>
              <a:ext cx="8093903" cy="696773"/>
              <a:chOff x="0" y="0"/>
              <a:chExt cx="2248306" cy="193548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19050"/>
                <a:ext cx="2248306" cy="2125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dr Renata Smoleń, mgr Edyta Karasiewicz-Mróz, mgr Aleksandra Smoła,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Sylwia Janiszewska</a:t>
                </a: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43000" y="4989125"/>
              <a:ext cx="2824867" cy="696773"/>
              <a:chOff x="0" y="0"/>
              <a:chExt cx="784685" cy="193548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784685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354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28575"/>
                <a:ext cx="784685" cy="222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2917177" y="5723999"/>
              <a:ext cx="8093903" cy="580633"/>
              <a:chOff x="0" y="0"/>
              <a:chExt cx="2248306" cy="161287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2248306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128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19050"/>
                <a:ext cx="2248306" cy="1803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Zajęcia indywidualne</a:t>
                </a:r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43000" y="5723999"/>
              <a:ext cx="2824867" cy="580633"/>
              <a:chOff x="0" y="0"/>
              <a:chExt cx="784685" cy="161287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784685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128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28575"/>
                <a:ext cx="784685" cy="1898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2917177" y="4254252"/>
              <a:ext cx="8093903" cy="696773"/>
              <a:chOff x="0" y="0"/>
              <a:chExt cx="2248306" cy="193548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19050"/>
                <a:ext cx="2248306" cy="2125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</a:t>
                </a:r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43000" y="4254252"/>
              <a:ext cx="2824867" cy="696773"/>
              <a:chOff x="0" y="0"/>
              <a:chExt cx="784685" cy="193548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784685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354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0" y="-28575"/>
                <a:ext cx="784685" cy="222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Miejsce</a:t>
                </a:r>
              </a:p>
            </p:txBody>
          </p:sp>
        </p:grpSp>
      </p:grpSp>
      <p:grpSp>
        <p:nvGrpSpPr>
          <p:cNvPr id="60" name="Group 60"/>
          <p:cNvGrpSpPr/>
          <p:nvPr/>
        </p:nvGrpSpPr>
        <p:grpSpPr>
          <a:xfrm>
            <a:off x="8106878" y="179437"/>
            <a:ext cx="1055905" cy="1055905"/>
            <a:chOff x="0" y="0"/>
            <a:chExt cx="812800" cy="81280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2" name="TextBox 6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8140204" y="212763"/>
            <a:ext cx="989253" cy="989253"/>
            <a:chOff x="0" y="0"/>
            <a:chExt cx="812800" cy="8128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9525"/>
            </a:solidFill>
          </p:spPr>
        </p:sp>
        <p:sp>
          <p:nvSpPr>
            <p:cNvPr id="65" name="TextBox 6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66" name="Freeform 66"/>
          <p:cNvSpPr/>
          <p:nvPr/>
        </p:nvSpPr>
        <p:spPr>
          <a:xfrm>
            <a:off x="8312240" y="329034"/>
            <a:ext cx="709840" cy="804973"/>
          </a:xfrm>
          <a:custGeom>
            <a:avLst/>
            <a:gdLst/>
            <a:ahLst/>
            <a:cxnLst/>
            <a:rect l="l" t="t" r="r" b="b"/>
            <a:pathLst>
              <a:path w="709840" h="804973">
                <a:moveTo>
                  <a:pt x="0" y="0"/>
                </a:moveTo>
                <a:lnTo>
                  <a:pt x="709840" y="0"/>
                </a:lnTo>
                <a:lnTo>
                  <a:pt x="709840" y="804972"/>
                </a:lnTo>
                <a:lnTo>
                  <a:pt x="0" y="80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7" name="TextBox 67"/>
          <p:cNvSpPr txBox="1"/>
          <p:nvPr/>
        </p:nvSpPr>
        <p:spPr>
          <a:xfrm>
            <a:off x="731520" y="455295"/>
            <a:ext cx="6980253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9"/>
              </a:lnSpc>
            </a:pPr>
            <a:r>
              <a:rPr lang="en-US" sz="3674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TERAPIA EEG </a:t>
            </a:r>
            <a:r>
              <a:rPr lang="en-US" sz="367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BIOFEEDBACK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9312184" y="6798978"/>
            <a:ext cx="36521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63.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53600" cy="1414780"/>
            <a:chOff x="0" y="0"/>
            <a:chExt cx="3612444" cy="5239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523993"/>
            </a:xfrm>
            <a:custGeom>
              <a:avLst/>
              <a:gdLst/>
              <a:ahLst/>
              <a:cxnLst/>
              <a:rect l="l" t="t" r="r" b="b"/>
              <a:pathLst>
                <a:path w="3612445" h="523993">
                  <a:moveTo>
                    <a:pt x="0" y="0"/>
                  </a:moveTo>
                  <a:lnTo>
                    <a:pt x="3612445" y="0"/>
                  </a:lnTo>
                  <a:lnTo>
                    <a:pt x="3612445" y="523993"/>
                  </a:lnTo>
                  <a:lnTo>
                    <a:pt x="0" y="523993"/>
                  </a:lnTo>
                  <a:close/>
                </a:path>
              </a:pathLst>
            </a:custGeom>
            <a:solidFill>
              <a:srgbClr val="19397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5525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8569" y="1726161"/>
            <a:ext cx="9705031" cy="1114364"/>
            <a:chOff x="0" y="0"/>
            <a:chExt cx="3612444" cy="4127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31520" y="1830067"/>
            <a:ext cx="8290560" cy="4753613"/>
            <a:chOff x="0" y="0"/>
            <a:chExt cx="11054080" cy="633815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1054080" cy="6338151"/>
              <a:chOff x="0" y="0"/>
              <a:chExt cx="3070578" cy="176059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070578" cy="1760598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760598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760598"/>
                    </a:lnTo>
                    <a:lnTo>
                      <a:pt x="0" y="1760598"/>
                    </a:lnTo>
                    <a:close/>
                  </a:path>
                </a:pathLst>
              </a:custGeom>
              <a:solidFill>
                <a:srgbClr val="193970">
                  <a:alpha val="34902"/>
                </a:srgbClr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3070578" cy="17891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917177" y="36682"/>
              <a:ext cx="8093903" cy="706227"/>
              <a:chOff x="0" y="0"/>
              <a:chExt cx="2248306" cy="19617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248306" cy="196174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6174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6174"/>
                    </a:lnTo>
                    <a:lnTo>
                      <a:pt x="0" y="19617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2248306" cy="2152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3000" y="36682"/>
              <a:ext cx="2824867" cy="706227"/>
              <a:chOff x="0" y="0"/>
              <a:chExt cx="784685" cy="19617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784685" cy="196174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6174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6174"/>
                    </a:lnTo>
                    <a:lnTo>
                      <a:pt x="0" y="19617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784685" cy="2247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917177" y="774008"/>
              <a:ext cx="8093903" cy="711810"/>
              <a:chOff x="0" y="0"/>
              <a:chExt cx="2248306" cy="19772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248306" cy="19772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772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7725"/>
                    </a:lnTo>
                    <a:lnTo>
                      <a:pt x="0" y="19772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19050"/>
                <a:ext cx="2248306" cy="216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Spotkanie logopedów w Powiatowej Poradni Psychologiczno-Pedagogicznej w Tarnowie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3000" y="774008"/>
              <a:ext cx="2824867" cy="711810"/>
              <a:chOff x="0" y="0"/>
              <a:chExt cx="784685" cy="19772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784685" cy="19772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772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7725"/>
                    </a:lnTo>
                    <a:lnTo>
                      <a:pt x="0" y="19772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784685" cy="226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2917177" y="1526234"/>
              <a:ext cx="8093903" cy="900539"/>
              <a:chOff x="0" y="0"/>
              <a:chExt cx="2248306" cy="25015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248306" cy="25015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5015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50150"/>
                    </a:lnTo>
                    <a:lnTo>
                      <a:pt x="0" y="25015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19050"/>
                <a:ext cx="2248306" cy="2692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CARD – diagnoza i terapia, wymiana doświadczeń w pracy z dziećmi z CAPD.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43000" y="1524366"/>
              <a:ext cx="2824867" cy="909697"/>
              <a:chOff x="0" y="0"/>
              <a:chExt cx="784685" cy="25269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784685" cy="252694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52694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52694"/>
                    </a:lnTo>
                    <a:lnTo>
                      <a:pt x="0" y="25269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784685" cy="2812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2917177" y="2472163"/>
              <a:ext cx="8093903" cy="646964"/>
              <a:chOff x="0" y="0"/>
              <a:chExt cx="2248306" cy="179712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248306" cy="179712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79712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79712"/>
                    </a:lnTo>
                    <a:lnTo>
                      <a:pt x="0" y="17971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19050"/>
                <a:ext cx="2248306" cy="198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Logopedzi pracujący w placówkach podlegających PPPP w Tarnowie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3000" y="2472163"/>
              <a:ext cx="2824867" cy="646964"/>
              <a:chOff x="0" y="0"/>
              <a:chExt cx="784685" cy="179712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784685" cy="179712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79712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79712"/>
                    </a:lnTo>
                    <a:lnTo>
                      <a:pt x="0" y="17971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784685" cy="2082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2917177" y="3794006"/>
              <a:ext cx="8093903" cy="598680"/>
              <a:chOff x="0" y="0"/>
              <a:chExt cx="2248306" cy="1663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248306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630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19050"/>
                <a:ext cx="2248306" cy="185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04.06.2024 r.</a:t>
                </a: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43000" y="3794006"/>
              <a:ext cx="2824867" cy="598680"/>
              <a:chOff x="0" y="0"/>
              <a:chExt cx="784685" cy="1663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784685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630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28575"/>
                <a:ext cx="784685" cy="194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2917177" y="5103425"/>
              <a:ext cx="8093903" cy="580633"/>
              <a:chOff x="0" y="0"/>
              <a:chExt cx="2248306" cy="161287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248306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128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19050"/>
                <a:ext cx="2248306" cy="1803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Edyta Łabuda </a:t>
                </a: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43000" y="5103425"/>
              <a:ext cx="2824867" cy="582473"/>
              <a:chOff x="0" y="0"/>
              <a:chExt cx="784685" cy="161798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784685" cy="16179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179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1798"/>
                    </a:lnTo>
                    <a:lnTo>
                      <a:pt x="0" y="16179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28575"/>
                <a:ext cx="784685" cy="1903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2917177" y="5723999"/>
              <a:ext cx="8093903" cy="580633"/>
              <a:chOff x="0" y="0"/>
              <a:chExt cx="2248306" cy="161287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2248306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128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19050"/>
                <a:ext cx="2248306" cy="1803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Spotkanie</a:t>
                </a:r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43000" y="5723999"/>
              <a:ext cx="2824867" cy="580633"/>
              <a:chOff x="0" y="0"/>
              <a:chExt cx="784685" cy="161287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784685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128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28575"/>
                <a:ext cx="784685" cy="1898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2917177" y="4430786"/>
              <a:ext cx="8093903" cy="634540"/>
              <a:chOff x="0" y="0"/>
              <a:chExt cx="2248306" cy="176261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2248306" cy="176261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76261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76261"/>
                    </a:lnTo>
                    <a:lnTo>
                      <a:pt x="0" y="17626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19050"/>
                <a:ext cx="2248306" cy="1953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</a:t>
                </a:r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43000" y="4430786"/>
              <a:ext cx="2824867" cy="634540"/>
              <a:chOff x="0" y="0"/>
              <a:chExt cx="784685" cy="176261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784685" cy="176261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76261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76261"/>
                    </a:lnTo>
                    <a:lnTo>
                      <a:pt x="0" y="17626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0" y="-28575"/>
                <a:ext cx="784685" cy="2048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Miejsce</a:t>
                </a:r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2917177" y="3157227"/>
              <a:ext cx="8093903" cy="598680"/>
              <a:chOff x="0" y="0"/>
              <a:chExt cx="2248306" cy="16630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2248306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630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0" y="-19050"/>
                <a:ext cx="2248306" cy="185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8</a:t>
                </a:r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43000" y="3157227"/>
              <a:ext cx="2824867" cy="598680"/>
              <a:chOff x="0" y="0"/>
              <a:chExt cx="784685" cy="166300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784685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630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-28575"/>
                <a:ext cx="784685" cy="194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Liczba uczestników </a:t>
                </a:r>
              </a:p>
            </p:txBody>
          </p:sp>
        </p:grpSp>
      </p:grpSp>
      <p:grpSp>
        <p:nvGrpSpPr>
          <p:cNvPr id="66" name="Group 66"/>
          <p:cNvGrpSpPr/>
          <p:nvPr/>
        </p:nvGrpSpPr>
        <p:grpSpPr>
          <a:xfrm>
            <a:off x="8106878" y="179437"/>
            <a:ext cx="1055905" cy="1055905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8" name="TextBox 6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8140204" y="212763"/>
            <a:ext cx="989253" cy="989253"/>
            <a:chOff x="0" y="0"/>
            <a:chExt cx="812800" cy="81280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9525"/>
            </a:solidFill>
          </p:spPr>
        </p:sp>
        <p:sp>
          <p:nvSpPr>
            <p:cNvPr id="71" name="TextBox 7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72" name="Freeform 72"/>
          <p:cNvSpPr/>
          <p:nvPr/>
        </p:nvSpPr>
        <p:spPr>
          <a:xfrm>
            <a:off x="8317023" y="340115"/>
            <a:ext cx="635614" cy="734550"/>
          </a:xfrm>
          <a:custGeom>
            <a:avLst/>
            <a:gdLst/>
            <a:ahLst/>
            <a:cxnLst/>
            <a:rect l="l" t="t" r="r" b="b"/>
            <a:pathLst>
              <a:path w="635614" h="734550">
                <a:moveTo>
                  <a:pt x="0" y="0"/>
                </a:moveTo>
                <a:lnTo>
                  <a:pt x="635614" y="0"/>
                </a:lnTo>
                <a:lnTo>
                  <a:pt x="635614" y="734550"/>
                </a:lnTo>
                <a:lnTo>
                  <a:pt x="0" y="7345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3" name="TextBox 73"/>
          <p:cNvSpPr txBox="1"/>
          <p:nvPr/>
        </p:nvSpPr>
        <p:spPr>
          <a:xfrm>
            <a:off x="731520" y="431165"/>
            <a:ext cx="7375358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9"/>
              </a:lnSpc>
            </a:pPr>
            <a:r>
              <a:rPr lang="en-US" sz="3674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CARD – </a:t>
            </a:r>
            <a:r>
              <a:rPr lang="en-US" sz="367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DIAGNOZA I TERAPIA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9301825" y="6798978"/>
            <a:ext cx="375575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64.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53600" cy="1414780"/>
            <a:chOff x="0" y="0"/>
            <a:chExt cx="3612444" cy="5239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523993"/>
            </a:xfrm>
            <a:custGeom>
              <a:avLst/>
              <a:gdLst/>
              <a:ahLst/>
              <a:cxnLst/>
              <a:rect l="l" t="t" r="r" b="b"/>
              <a:pathLst>
                <a:path w="3612445" h="523993">
                  <a:moveTo>
                    <a:pt x="0" y="0"/>
                  </a:moveTo>
                  <a:lnTo>
                    <a:pt x="3612445" y="0"/>
                  </a:lnTo>
                  <a:lnTo>
                    <a:pt x="3612445" y="523993"/>
                  </a:lnTo>
                  <a:lnTo>
                    <a:pt x="0" y="523993"/>
                  </a:lnTo>
                  <a:close/>
                </a:path>
              </a:pathLst>
            </a:custGeom>
            <a:solidFill>
              <a:srgbClr val="19397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5525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8569" y="1726161"/>
            <a:ext cx="9705034" cy="1114364"/>
            <a:chOff x="0" y="0"/>
            <a:chExt cx="3612444" cy="4127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31520" y="1927222"/>
            <a:ext cx="8290560" cy="4368629"/>
            <a:chOff x="0" y="0"/>
            <a:chExt cx="11054080" cy="5824839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1054080" cy="5824839"/>
              <a:chOff x="0" y="0"/>
              <a:chExt cx="3070578" cy="161801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070578" cy="1618011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618011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618011"/>
                    </a:lnTo>
                    <a:lnTo>
                      <a:pt x="0" y="1618011"/>
                    </a:lnTo>
                    <a:close/>
                  </a:path>
                </a:pathLst>
              </a:custGeom>
              <a:solidFill>
                <a:srgbClr val="193970">
                  <a:alpha val="34902"/>
                </a:srgbClr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3070578" cy="164658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917177" y="36682"/>
              <a:ext cx="8093903" cy="706227"/>
              <a:chOff x="0" y="0"/>
              <a:chExt cx="2248306" cy="19617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248306" cy="196174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6174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6174"/>
                    </a:lnTo>
                    <a:lnTo>
                      <a:pt x="0" y="19617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2248306" cy="2152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Tarnowie,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Tuchowie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3000" y="36682"/>
              <a:ext cx="2824867" cy="706227"/>
              <a:chOff x="0" y="0"/>
              <a:chExt cx="784685" cy="19617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784685" cy="196174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6174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6174"/>
                    </a:lnTo>
                    <a:lnTo>
                      <a:pt x="0" y="19617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784685" cy="2247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917177" y="774008"/>
              <a:ext cx="8093903" cy="711810"/>
              <a:chOff x="0" y="0"/>
              <a:chExt cx="2248306" cy="19772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248306" cy="19772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772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7725"/>
                    </a:lnTo>
                    <a:lnTo>
                      <a:pt x="0" y="19772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19050"/>
                <a:ext cx="2248306" cy="216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Test MOXO - wsparcie diagnozy zaburzeń uwagi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 i nadruchliwości (w tym ADHD) 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3000" y="774008"/>
              <a:ext cx="2824867" cy="711810"/>
              <a:chOff x="0" y="0"/>
              <a:chExt cx="784685" cy="19772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784685" cy="19772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772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7725"/>
                    </a:lnTo>
                    <a:lnTo>
                      <a:pt x="0" y="19772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784685" cy="226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2917177" y="1526234"/>
              <a:ext cx="8093903" cy="1255574"/>
              <a:chOff x="0" y="0"/>
              <a:chExt cx="2248306" cy="34877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248306" cy="34877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34877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348770"/>
                    </a:lnTo>
                    <a:lnTo>
                      <a:pt x="0" y="34877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19050"/>
                <a:ext cx="2248306" cy="367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Test jest obiektywnym i wiarygodnym narzędziem wspierającym diagnozę ADHD. Sprawdza rzeczywiste reakcje badanego, następnie odnosi je do norm  i wylicza wyniki dla każdego z podstawowych objawów ADHD czyli: zaburzeń uwagi, czasu reakcji, impulsywności, nadaktywności.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43000" y="1524366"/>
              <a:ext cx="2824867" cy="1257441"/>
              <a:chOff x="0" y="0"/>
              <a:chExt cx="784685" cy="349289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784685" cy="349289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349289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349289"/>
                    </a:lnTo>
                    <a:lnTo>
                      <a:pt x="0" y="349289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784685" cy="3778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2917177" y="2819907"/>
              <a:ext cx="8093903" cy="655651"/>
              <a:chOff x="0" y="0"/>
              <a:chExt cx="2248306" cy="182125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248306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8212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82125"/>
                    </a:lnTo>
                    <a:lnTo>
                      <a:pt x="0" y="18212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19050"/>
                <a:ext cx="2248306" cy="201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Dzieci w wieku przedszkolnym i szkolnym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3000" y="2819907"/>
              <a:ext cx="2824867" cy="655651"/>
              <a:chOff x="0" y="0"/>
              <a:chExt cx="784685" cy="182125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78468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8212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82125"/>
                    </a:lnTo>
                    <a:lnTo>
                      <a:pt x="0" y="18212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784685" cy="210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2917177" y="4248532"/>
              <a:ext cx="8093903" cy="762398"/>
              <a:chOff x="0" y="0"/>
              <a:chExt cx="2248306" cy="211777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248306" cy="21177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1177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11777"/>
                    </a:lnTo>
                    <a:lnTo>
                      <a:pt x="0" y="21177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19050"/>
                <a:ext cx="2248306" cy="230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Psycholodzy, pedagodzy, logopedzi pracujący w PPPP w Tarnowie,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Tuchowie</a:t>
                </a: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43000" y="4248532"/>
              <a:ext cx="2824867" cy="762398"/>
              <a:chOff x="0" y="0"/>
              <a:chExt cx="784685" cy="211777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784685" cy="21177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1177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11777"/>
                    </a:lnTo>
                    <a:lnTo>
                      <a:pt x="0" y="21177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28575"/>
                <a:ext cx="784685" cy="2403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2917177" y="5049030"/>
              <a:ext cx="8093903" cy="741835"/>
              <a:chOff x="0" y="0"/>
              <a:chExt cx="2248306" cy="206065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248306" cy="20606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0606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06065"/>
                    </a:lnTo>
                    <a:lnTo>
                      <a:pt x="0" y="20606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19050"/>
                <a:ext cx="2248306" cy="2251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Wizyta diagnostyczna</a:t>
                </a: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43000" y="5049030"/>
              <a:ext cx="2824867" cy="741835"/>
              <a:chOff x="0" y="0"/>
              <a:chExt cx="784685" cy="206065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784685" cy="20606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0606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06065"/>
                    </a:lnTo>
                    <a:lnTo>
                      <a:pt x="0" y="20606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28575"/>
                <a:ext cx="784685" cy="2346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2917177" y="3513658"/>
              <a:ext cx="8093903" cy="696773"/>
              <a:chOff x="0" y="0"/>
              <a:chExt cx="2248306" cy="193548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19050"/>
                <a:ext cx="2248306" cy="2125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Tarnowie,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Tuchowie</a:t>
                </a:r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43000" y="3513658"/>
              <a:ext cx="2824867" cy="696773"/>
              <a:chOff x="0" y="0"/>
              <a:chExt cx="784685" cy="193548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784685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354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28575"/>
                <a:ext cx="784685" cy="222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Miejsce</a:t>
                </a:r>
              </a:p>
            </p:txBody>
          </p:sp>
        </p:grpSp>
      </p:grpSp>
      <p:sp>
        <p:nvSpPr>
          <p:cNvPr id="54" name="TextBox 54"/>
          <p:cNvSpPr txBox="1"/>
          <p:nvPr/>
        </p:nvSpPr>
        <p:spPr>
          <a:xfrm>
            <a:off x="731520" y="283528"/>
            <a:ext cx="7375358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9"/>
              </a:lnSpc>
            </a:pPr>
            <a:r>
              <a:rPr lang="en-US" sz="2974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TEST </a:t>
            </a:r>
            <a:r>
              <a:rPr lang="en-US" sz="2974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MOXO</a:t>
            </a:r>
            <a:r>
              <a:rPr lang="en-US" sz="2974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- </a:t>
            </a:r>
            <a:r>
              <a:rPr lang="en-US" sz="297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WSPARCIE DIAGNOZY</a:t>
            </a:r>
          </a:p>
          <a:p>
            <a:pPr algn="l">
              <a:lnSpc>
                <a:spcPts val="3209"/>
              </a:lnSpc>
            </a:pPr>
            <a:r>
              <a:rPr lang="en-US" sz="267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ZABURZEŃ UWAGI I NADRUCHLIWOŚCI</a:t>
            </a:r>
          </a:p>
        </p:txBody>
      </p:sp>
      <p:sp>
        <p:nvSpPr>
          <p:cNvPr id="55" name="Freeform 55"/>
          <p:cNvSpPr/>
          <p:nvPr/>
        </p:nvSpPr>
        <p:spPr>
          <a:xfrm>
            <a:off x="1734139" y="239854"/>
            <a:ext cx="1482202" cy="467536"/>
          </a:xfrm>
          <a:custGeom>
            <a:avLst/>
            <a:gdLst/>
            <a:ahLst/>
            <a:cxnLst/>
            <a:rect l="l" t="t" r="r" b="b"/>
            <a:pathLst>
              <a:path w="1482202" h="467536">
                <a:moveTo>
                  <a:pt x="0" y="0"/>
                </a:moveTo>
                <a:lnTo>
                  <a:pt x="1482202" y="0"/>
                </a:lnTo>
                <a:lnTo>
                  <a:pt x="1482202" y="467536"/>
                </a:lnTo>
                <a:lnTo>
                  <a:pt x="0" y="4675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4668"/>
            </a:stretch>
          </a:blipFill>
        </p:spPr>
      </p:sp>
      <p:grpSp>
        <p:nvGrpSpPr>
          <p:cNvPr id="56" name="Group 56"/>
          <p:cNvGrpSpPr/>
          <p:nvPr/>
        </p:nvGrpSpPr>
        <p:grpSpPr>
          <a:xfrm>
            <a:off x="8140204" y="212763"/>
            <a:ext cx="989253" cy="989253"/>
            <a:chOff x="0" y="0"/>
            <a:chExt cx="1319004" cy="1319004"/>
          </a:xfrm>
        </p:grpSpPr>
        <p:grpSp>
          <p:nvGrpSpPr>
            <p:cNvPr id="57" name="Group 57"/>
            <p:cNvGrpSpPr/>
            <p:nvPr/>
          </p:nvGrpSpPr>
          <p:grpSpPr>
            <a:xfrm>
              <a:off x="0" y="0"/>
              <a:ext cx="1319004" cy="1319004"/>
              <a:chOff x="0" y="0"/>
              <a:chExt cx="812800" cy="81280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59525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358428" y="371128"/>
              <a:ext cx="602148" cy="602148"/>
              <a:chOff x="0" y="0"/>
              <a:chExt cx="812800" cy="81280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93970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</p:grpSp>
      <p:grpSp>
        <p:nvGrpSpPr>
          <p:cNvPr id="63" name="Group 63"/>
          <p:cNvGrpSpPr/>
          <p:nvPr/>
        </p:nvGrpSpPr>
        <p:grpSpPr>
          <a:xfrm>
            <a:off x="2216611" y="338307"/>
            <a:ext cx="312447" cy="312447"/>
            <a:chOff x="0" y="0"/>
            <a:chExt cx="416595" cy="416595"/>
          </a:xfrm>
        </p:grpSpPr>
        <p:grpSp>
          <p:nvGrpSpPr>
            <p:cNvPr id="64" name="Group 64"/>
            <p:cNvGrpSpPr/>
            <p:nvPr/>
          </p:nvGrpSpPr>
          <p:grpSpPr>
            <a:xfrm>
              <a:off x="0" y="0"/>
              <a:ext cx="416595" cy="416595"/>
              <a:chOff x="0" y="0"/>
              <a:chExt cx="812800" cy="812800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59525"/>
              </a:solidFill>
            </p:spPr>
          </p:sp>
          <p:sp>
            <p:nvSpPr>
              <p:cNvPr id="66" name="TextBox 6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67" name="Group 67"/>
            <p:cNvGrpSpPr/>
            <p:nvPr/>
          </p:nvGrpSpPr>
          <p:grpSpPr>
            <a:xfrm>
              <a:off x="113206" y="117217"/>
              <a:ext cx="190183" cy="190183"/>
              <a:chOff x="0" y="0"/>
              <a:chExt cx="812800" cy="812800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93970"/>
              </a:solidFill>
            </p:spPr>
          </p:sp>
          <p:sp>
            <p:nvSpPr>
              <p:cNvPr id="69" name="TextBox 6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</p:grpSp>
      <p:sp>
        <p:nvSpPr>
          <p:cNvPr id="70" name="TextBox 70"/>
          <p:cNvSpPr txBox="1"/>
          <p:nvPr/>
        </p:nvSpPr>
        <p:spPr>
          <a:xfrm>
            <a:off x="9312004" y="6798978"/>
            <a:ext cx="365395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65.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269302"/>
            <a:ext cx="9753601" cy="1217245"/>
            <a:chOff x="0" y="0"/>
            <a:chExt cx="3669402" cy="4508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69402" cy="450831"/>
            </a:xfrm>
            <a:custGeom>
              <a:avLst/>
              <a:gdLst/>
              <a:ahLst/>
              <a:cxnLst/>
              <a:rect l="l" t="t" r="r" b="b"/>
              <a:pathLst>
                <a:path w="3669402" h="450831">
                  <a:moveTo>
                    <a:pt x="0" y="0"/>
                  </a:moveTo>
                  <a:lnTo>
                    <a:pt x="3669402" y="0"/>
                  </a:lnTo>
                  <a:lnTo>
                    <a:pt x="3669402" y="450831"/>
                  </a:lnTo>
                  <a:lnTo>
                    <a:pt x="0" y="450831"/>
                  </a:lnTo>
                  <a:close/>
                </a:path>
              </a:pathLst>
            </a:custGeom>
            <a:solidFill>
              <a:srgbClr val="1979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69402" cy="4794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31520" y="1737358"/>
            <a:ext cx="8290560" cy="5043256"/>
            <a:chOff x="0" y="0"/>
            <a:chExt cx="11054080" cy="6724341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1054080" cy="6724341"/>
              <a:chOff x="0" y="0"/>
              <a:chExt cx="3070578" cy="186787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070578" cy="1867873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867873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867873"/>
                    </a:lnTo>
                    <a:lnTo>
                      <a:pt x="0" y="1867873"/>
                    </a:lnTo>
                    <a:close/>
                  </a:path>
                </a:pathLst>
              </a:custGeom>
              <a:solidFill>
                <a:srgbClr val="4968D0">
                  <a:alpha val="34902"/>
                </a:srgbClr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3070578" cy="18964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2917177" y="49626"/>
              <a:ext cx="8093903" cy="788417"/>
              <a:chOff x="0" y="0"/>
              <a:chExt cx="2248306" cy="21900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248306" cy="21900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1900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19005"/>
                    </a:lnTo>
                    <a:lnTo>
                      <a:pt x="0" y="21900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2248306" cy="2380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Tarnowie,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Wojniczu</a:t>
                </a: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43000" y="49626"/>
              <a:ext cx="2824867" cy="788417"/>
              <a:chOff x="0" y="0"/>
              <a:chExt cx="784685" cy="21900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784685" cy="21900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1900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19005"/>
                    </a:lnTo>
                    <a:lnTo>
                      <a:pt x="0" y="21900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784685" cy="2475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917177" y="886816"/>
              <a:ext cx="8093903" cy="737315"/>
              <a:chOff x="0" y="0"/>
              <a:chExt cx="2248306" cy="20481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248306" cy="20481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0481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04810"/>
                    </a:lnTo>
                    <a:lnTo>
                      <a:pt x="0" y="20481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19050"/>
                <a:ext cx="2248306" cy="2238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,,Wczesne wspomaganie rozwoju dziecka”</a:t>
                </a: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43000" y="886816"/>
              <a:ext cx="2824867" cy="737315"/>
              <a:chOff x="0" y="0"/>
              <a:chExt cx="784685" cy="20481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784685" cy="20481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0481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04810"/>
                    </a:lnTo>
                    <a:lnTo>
                      <a:pt x="0" y="20481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784685" cy="2333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2917177" y="1670461"/>
              <a:ext cx="8093903" cy="718960"/>
              <a:chOff x="0" y="0"/>
              <a:chExt cx="2248306" cy="199711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248306" cy="199711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9711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9711"/>
                    </a:lnTo>
                    <a:lnTo>
                      <a:pt x="0" y="19971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19050"/>
                <a:ext cx="2248306" cy="2187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Kompleksowe wsparcie terapeutyczne dzieci i ich rodzin.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43000" y="1670461"/>
              <a:ext cx="2824867" cy="718960"/>
              <a:chOff x="0" y="0"/>
              <a:chExt cx="784685" cy="19971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784685" cy="199711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9711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9711"/>
                    </a:lnTo>
                    <a:lnTo>
                      <a:pt x="0" y="199711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784685" cy="22828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2917177" y="2431254"/>
              <a:ext cx="8093903" cy="600860"/>
              <a:chOff x="0" y="0"/>
              <a:chExt cx="2248306" cy="166905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248306" cy="16690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690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6905"/>
                    </a:lnTo>
                    <a:lnTo>
                      <a:pt x="0" y="16690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19050"/>
                <a:ext cx="2248306" cy="1859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Dzieci posiadające opinię o potrzebie wczesnego wspomagania rozwoju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43000" y="2431254"/>
              <a:ext cx="2824867" cy="600860"/>
              <a:chOff x="0" y="0"/>
              <a:chExt cx="784685" cy="166905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784685" cy="16690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690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6905"/>
                    </a:lnTo>
                    <a:lnTo>
                      <a:pt x="0" y="16690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784685" cy="195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2917177" y="3070214"/>
              <a:ext cx="8093903" cy="696774"/>
              <a:chOff x="0" y="0"/>
              <a:chExt cx="2248306" cy="193548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19050"/>
                <a:ext cx="2248306" cy="2125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Tarnowie,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Wojniczu</a:t>
                </a: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43000" y="3070214"/>
              <a:ext cx="2824867" cy="696774"/>
              <a:chOff x="0" y="0"/>
              <a:chExt cx="784685" cy="19354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784685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354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28575"/>
                <a:ext cx="784685" cy="222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Miejsce</a:t>
                </a: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2917177" y="4454567"/>
              <a:ext cx="8093903" cy="598680"/>
              <a:chOff x="0" y="0"/>
              <a:chExt cx="2248306" cy="1663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2248306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630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19050"/>
                <a:ext cx="2248306" cy="185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20 dzieci</a:t>
                </a: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43000" y="4454567"/>
              <a:ext cx="2824867" cy="598680"/>
              <a:chOff x="0" y="0"/>
              <a:chExt cx="784685" cy="1663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784685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630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28575"/>
                <a:ext cx="784685" cy="194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Liczba uczestników</a:t>
                </a: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2917177" y="5104047"/>
              <a:ext cx="8093903" cy="976173"/>
              <a:chOff x="0" y="0"/>
              <a:chExt cx="2248306" cy="271159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2248306" cy="271159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71159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71159"/>
                    </a:lnTo>
                    <a:lnTo>
                      <a:pt x="0" y="271159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19050"/>
                <a:ext cx="2248306" cy="2902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Beata Gil, mgr Małgorzata Piotrowska, mgr Monika Koczwara,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Katarzyna Kargol, mgr Katarzyna Dalach-Czapkowicz,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Marzena Szczebak </a:t>
                </a:r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43000" y="5104047"/>
              <a:ext cx="2824867" cy="976173"/>
              <a:chOff x="0" y="0"/>
              <a:chExt cx="784685" cy="271159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784685" cy="271159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71159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71159"/>
                    </a:lnTo>
                    <a:lnTo>
                      <a:pt x="0" y="271159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28575"/>
                <a:ext cx="784685" cy="2997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2917177" y="6118320"/>
              <a:ext cx="8093903" cy="549624"/>
              <a:chOff x="0" y="0"/>
              <a:chExt cx="2248306" cy="152673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2248306" cy="152673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52673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52673"/>
                    </a:lnTo>
                    <a:lnTo>
                      <a:pt x="0" y="15267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19050"/>
                <a:ext cx="2248306" cy="1717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Zajęcia indywidualne z dziećmi. Porady i konsultacje dla rodziców</a:t>
                </a:r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43000" y="6118320"/>
              <a:ext cx="2824867" cy="549624"/>
              <a:chOff x="0" y="0"/>
              <a:chExt cx="784685" cy="152673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784685" cy="152673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52673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52673"/>
                    </a:lnTo>
                    <a:lnTo>
                      <a:pt x="0" y="15267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28575"/>
                <a:ext cx="784685" cy="1812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2917177" y="3805088"/>
              <a:ext cx="8093903" cy="598680"/>
              <a:chOff x="0" y="0"/>
              <a:chExt cx="2248306" cy="16630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2248306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630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0" y="-19050"/>
                <a:ext cx="2248306" cy="185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01.09.2023 r. - 31.08.2024 r.</a:t>
                </a:r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43000" y="3805088"/>
              <a:ext cx="2824867" cy="598680"/>
              <a:chOff x="0" y="0"/>
              <a:chExt cx="784685" cy="16630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784685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630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0" y="-28575"/>
                <a:ext cx="784685" cy="194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</p:grpSp>
      <p:sp>
        <p:nvSpPr>
          <p:cNvPr id="63" name="Freeform 63"/>
          <p:cNvSpPr/>
          <p:nvPr/>
        </p:nvSpPr>
        <p:spPr>
          <a:xfrm>
            <a:off x="6760688" y="355853"/>
            <a:ext cx="2261392" cy="1381505"/>
          </a:xfrm>
          <a:custGeom>
            <a:avLst/>
            <a:gdLst/>
            <a:ahLst/>
            <a:cxnLst/>
            <a:rect l="l" t="t" r="r" b="b"/>
            <a:pathLst>
              <a:path w="2261392" h="1381505">
                <a:moveTo>
                  <a:pt x="0" y="0"/>
                </a:moveTo>
                <a:lnTo>
                  <a:pt x="2261392" y="0"/>
                </a:lnTo>
                <a:lnTo>
                  <a:pt x="2261392" y="1381505"/>
                </a:lnTo>
                <a:lnTo>
                  <a:pt x="0" y="13815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4" name="TextBox 64"/>
          <p:cNvSpPr txBox="1"/>
          <p:nvPr/>
        </p:nvSpPr>
        <p:spPr>
          <a:xfrm>
            <a:off x="731520" y="392150"/>
            <a:ext cx="8290560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WCZESNE WSPOMAGANIE </a:t>
            </a:r>
          </a:p>
          <a:p>
            <a:pPr algn="l">
              <a:lnSpc>
                <a:spcPts val="3840"/>
              </a:lnSpc>
            </a:pPr>
            <a:r>
              <a:rPr lang="en-US" sz="3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ROZWOJU DZIECI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9307362" y="6798978"/>
            <a:ext cx="370038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66.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3849"/>
            <a:ext cx="9753600" cy="1114364"/>
            <a:chOff x="0" y="0"/>
            <a:chExt cx="3612444" cy="4127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412727"/>
            </a:xfrm>
            <a:custGeom>
              <a:avLst/>
              <a:gdLst/>
              <a:ahLst/>
              <a:cxnLst/>
              <a:rect l="l" t="t" r="r" b="b"/>
              <a:pathLst>
                <a:path w="3612445" h="412727">
                  <a:moveTo>
                    <a:pt x="0" y="0"/>
                  </a:moveTo>
                  <a:lnTo>
                    <a:pt x="3612445" y="0"/>
                  </a:lnTo>
                  <a:lnTo>
                    <a:pt x="3612445" y="412727"/>
                  </a:lnTo>
                  <a:lnTo>
                    <a:pt x="0" y="412727"/>
                  </a:lnTo>
                  <a:close/>
                </a:path>
              </a:pathLst>
            </a:custGeom>
            <a:solidFill>
              <a:srgbClr val="1979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44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31520" y="1738709"/>
            <a:ext cx="8290560" cy="5086812"/>
            <a:chOff x="0" y="0"/>
            <a:chExt cx="11054080" cy="6782416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1054080" cy="6782416"/>
              <a:chOff x="0" y="0"/>
              <a:chExt cx="3070578" cy="188400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070578" cy="1884004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884004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884004"/>
                    </a:lnTo>
                    <a:lnTo>
                      <a:pt x="0" y="1884004"/>
                    </a:lnTo>
                    <a:close/>
                  </a:path>
                </a:pathLst>
              </a:custGeom>
              <a:solidFill>
                <a:srgbClr val="4968D0">
                  <a:alpha val="34902"/>
                </a:srgbClr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3070578" cy="1912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2917177" y="49626"/>
              <a:ext cx="8093903" cy="821169"/>
              <a:chOff x="0" y="0"/>
              <a:chExt cx="2248306" cy="22810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248306" cy="228103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28103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28103"/>
                    </a:lnTo>
                    <a:lnTo>
                      <a:pt x="0" y="22810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2248306" cy="2471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Tarnowie,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Wojniczu, Filia w Żabnie</a:t>
                </a: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43000" y="49626"/>
              <a:ext cx="2824867" cy="821169"/>
              <a:chOff x="0" y="0"/>
              <a:chExt cx="784685" cy="22810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784685" cy="228103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28103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28103"/>
                    </a:lnTo>
                    <a:lnTo>
                      <a:pt x="0" y="228103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784685" cy="256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917177" y="921595"/>
              <a:ext cx="8093903" cy="808469"/>
              <a:chOff x="0" y="0"/>
              <a:chExt cx="2248306" cy="22457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248306" cy="22457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2457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24575"/>
                    </a:lnTo>
                    <a:lnTo>
                      <a:pt x="0" y="22457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19050"/>
                <a:ext cx="2248306" cy="2436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,,Światowy Dzień Zdrowia Psychicznego”</a:t>
                </a: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43000" y="921595"/>
              <a:ext cx="2824867" cy="808469"/>
              <a:chOff x="0" y="0"/>
              <a:chExt cx="784685" cy="22457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784685" cy="22457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2457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24575"/>
                    </a:lnTo>
                    <a:lnTo>
                      <a:pt x="0" y="22457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784685" cy="2531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Tytuł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2917177" y="1780864"/>
              <a:ext cx="8093903" cy="873061"/>
              <a:chOff x="0" y="0"/>
              <a:chExt cx="2248306" cy="24251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248306" cy="24251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4251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42517"/>
                    </a:lnTo>
                    <a:lnTo>
                      <a:pt x="0" y="24251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19050"/>
                <a:ext cx="2248306" cy="261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Zwiększenie świadomości na temat zdrowia psychicznego, tego jakie jest ważne i jak można o nie dbać.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43000" y="1780864"/>
              <a:ext cx="2824867" cy="873061"/>
              <a:chOff x="0" y="0"/>
              <a:chExt cx="784685" cy="24251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784685" cy="24251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4251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42517"/>
                    </a:lnTo>
                    <a:lnTo>
                      <a:pt x="0" y="24251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784685" cy="2710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2917177" y="2704725"/>
              <a:ext cx="8093903" cy="802963"/>
              <a:chOff x="0" y="0"/>
              <a:chExt cx="2248306" cy="223045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248306" cy="22304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2304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23045"/>
                    </a:lnTo>
                    <a:lnTo>
                      <a:pt x="0" y="2230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19050"/>
                <a:ext cx="2248306" cy="2420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Nauczyciele, rodzice, uczniowie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43000" y="2704725"/>
              <a:ext cx="2824867" cy="802963"/>
              <a:chOff x="0" y="0"/>
              <a:chExt cx="784685" cy="223045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784685" cy="22304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2304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23045"/>
                    </a:lnTo>
                    <a:lnTo>
                      <a:pt x="0" y="2230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784685" cy="2516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2917177" y="3558488"/>
              <a:ext cx="8093903" cy="802963"/>
              <a:chOff x="0" y="0"/>
              <a:chExt cx="2248306" cy="223045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248306" cy="223045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23045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23045"/>
                    </a:lnTo>
                    <a:lnTo>
                      <a:pt x="0" y="2230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19050"/>
                <a:ext cx="2248306" cy="2420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Tarnowie,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Wojniczu, Filia w Żabnie, Miejsko-Gminna Biblioteka w Żabnie</a:t>
                </a: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43000" y="3558488"/>
              <a:ext cx="2824867" cy="802963"/>
              <a:chOff x="0" y="0"/>
              <a:chExt cx="784685" cy="22304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784685" cy="223045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23045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23045"/>
                    </a:lnTo>
                    <a:lnTo>
                      <a:pt x="0" y="223045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28575"/>
                <a:ext cx="784685" cy="2516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Miejsce</a:t>
                </a: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2917177" y="4412250"/>
              <a:ext cx="8093903" cy="598680"/>
              <a:chOff x="0" y="0"/>
              <a:chExt cx="2248306" cy="1663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2248306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630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19050"/>
                <a:ext cx="2248306" cy="185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10.10.2023 r.</a:t>
                </a: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43000" y="4412250"/>
              <a:ext cx="2824867" cy="598680"/>
              <a:chOff x="0" y="0"/>
              <a:chExt cx="784685" cy="1663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784685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6300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6300"/>
                    </a:lnTo>
                    <a:lnTo>
                      <a:pt x="0" y="16630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28575"/>
                <a:ext cx="784685" cy="194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Termin</a:t>
                </a: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2917177" y="5061730"/>
              <a:ext cx="8093903" cy="651845"/>
              <a:chOff x="0" y="0"/>
              <a:chExt cx="2248306" cy="181068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2248306" cy="18106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8106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81068"/>
                    </a:lnTo>
                    <a:lnTo>
                      <a:pt x="0" y="18106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19050"/>
                <a:ext cx="2248306" cy="2001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Marzena Szczebak, mgr Anna Drozdowska-Flak, mgr Natalia Lech</a:t>
                </a:r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43000" y="5061730"/>
              <a:ext cx="2824867" cy="651845"/>
              <a:chOff x="0" y="0"/>
              <a:chExt cx="784685" cy="181068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784685" cy="18106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8106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81068"/>
                    </a:lnTo>
                    <a:lnTo>
                      <a:pt x="0" y="18106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28575"/>
                <a:ext cx="784685" cy="2096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Prowadzący</a:t>
                </a:r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2917177" y="5754814"/>
              <a:ext cx="8093903" cy="976173"/>
              <a:chOff x="0" y="0"/>
              <a:chExt cx="2248306" cy="271159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2248306" cy="271159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71159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71159"/>
                    </a:lnTo>
                    <a:lnTo>
                      <a:pt x="0" y="271159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19050"/>
                <a:ext cx="2248306" cy="2902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Plakat umieszczony w korytarzu poradni oraz grafika na stronie Poradni, spotkania psychologów, wystawa plakatów wykonanych przez dzieci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w ramach akcji</a:t>
                </a:r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43000" y="5754814"/>
              <a:ext cx="2824867" cy="976173"/>
              <a:chOff x="0" y="0"/>
              <a:chExt cx="784685" cy="271159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784685" cy="271159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71159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71159"/>
                    </a:lnTo>
                    <a:lnTo>
                      <a:pt x="0" y="271159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28575"/>
                <a:ext cx="784685" cy="2997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</p:grpSp>
      <p:sp>
        <p:nvSpPr>
          <p:cNvPr id="57" name="Freeform 57"/>
          <p:cNvSpPr/>
          <p:nvPr/>
        </p:nvSpPr>
        <p:spPr>
          <a:xfrm rot="9652683">
            <a:off x="7450084" y="260349"/>
            <a:ext cx="720507" cy="558066"/>
          </a:xfrm>
          <a:custGeom>
            <a:avLst/>
            <a:gdLst/>
            <a:ahLst/>
            <a:cxnLst/>
            <a:rect l="l" t="t" r="r" b="b"/>
            <a:pathLst>
              <a:path w="720507" h="558066">
                <a:moveTo>
                  <a:pt x="0" y="0"/>
                </a:moveTo>
                <a:lnTo>
                  <a:pt x="720508" y="0"/>
                </a:lnTo>
                <a:lnTo>
                  <a:pt x="720508" y="558066"/>
                </a:lnTo>
                <a:lnTo>
                  <a:pt x="0" y="558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8" name="Group 58"/>
          <p:cNvGrpSpPr/>
          <p:nvPr/>
        </p:nvGrpSpPr>
        <p:grpSpPr>
          <a:xfrm>
            <a:off x="7591477" y="0"/>
            <a:ext cx="1301285" cy="1635357"/>
            <a:chOff x="0" y="0"/>
            <a:chExt cx="1735046" cy="2180476"/>
          </a:xfrm>
        </p:grpSpPr>
        <p:sp>
          <p:nvSpPr>
            <p:cNvPr id="59" name="Freeform 59"/>
            <p:cNvSpPr/>
            <p:nvPr/>
          </p:nvSpPr>
          <p:spPr>
            <a:xfrm>
              <a:off x="228753" y="0"/>
              <a:ext cx="1506293" cy="2180476"/>
            </a:xfrm>
            <a:custGeom>
              <a:avLst/>
              <a:gdLst/>
              <a:ahLst/>
              <a:cxnLst/>
              <a:rect l="l" t="t" r="r" b="b"/>
              <a:pathLst>
                <a:path w="1506293" h="2180476">
                  <a:moveTo>
                    <a:pt x="0" y="0"/>
                  </a:moveTo>
                  <a:lnTo>
                    <a:pt x="1506293" y="0"/>
                  </a:lnTo>
                  <a:lnTo>
                    <a:pt x="1506293" y="2180476"/>
                  </a:lnTo>
                  <a:lnTo>
                    <a:pt x="0" y="2180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l="-98069" t="-17423"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>
              <a:off x="0" y="764404"/>
              <a:ext cx="1530319" cy="550915"/>
            </a:xfrm>
            <a:custGeom>
              <a:avLst/>
              <a:gdLst/>
              <a:ahLst/>
              <a:cxnLst/>
              <a:rect l="l" t="t" r="r" b="b"/>
              <a:pathLst>
                <a:path w="1530319" h="550915">
                  <a:moveTo>
                    <a:pt x="0" y="0"/>
                  </a:moveTo>
                  <a:lnTo>
                    <a:pt x="1530319" y="0"/>
                  </a:lnTo>
                  <a:lnTo>
                    <a:pt x="1530319" y="550915"/>
                  </a:lnTo>
                  <a:lnTo>
                    <a:pt x="0" y="550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94366" t="-240211" r="-24947" b="-182599"/>
              </a:stretch>
            </a:blipFill>
          </p:spPr>
        </p:sp>
      </p:grpSp>
      <p:sp>
        <p:nvSpPr>
          <p:cNvPr id="61" name="Freeform 61"/>
          <p:cNvSpPr/>
          <p:nvPr/>
        </p:nvSpPr>
        <p:spPr>
          <a:xfrm>
            <a:off x="8506706" y="964712"/>
            <a:ext cx="1030749" cy="1027000"/>
          </a:xfrm>
          <a:custGeom>
            <a:avLst/>
            <a:gdLst/>
            <a:ahLst/>
            <a:cxnLst/>
            <a:rect l="l" t="t" r="r" b="b"/>
            <a:pathLst>
              <a:path w="1030749" h="1027000">
                <a:moveTo>
                  <a:pt x="0" y="0"/>
                </a:moveTo>
                <a:lnTo>
                  <a:pt x="1030748" y="0"/>
                </a:lnTo>
                <a:lnTo>
                  <a:pt x="1030748" y="1027001"/>
                </a:lnTo>
                <a:lnTo>
                  <a:pt x="0" y="10270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2" name="TextBox 62"/>
          <p:cNvSpPr txBox="1"/>
          <p:nvPr/>
        </p:nvSpPr>
        <p:spPr>
          <a:xfrm>
            <a:off x="731520" y="435256"/>
            <a:ext cx="6989275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ŚWIATOWY DZIEŃ ZDROWIA PSYCHICZNEGO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9309504" y="6798978"/>
            <a:ext cx="367895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67.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01332"/>
            <a:ext cx="9753600" cy="1215419"/>
            <a:chOff x="0" y="0"/>
            <a:chExt cx="3612444" cy="4501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450155"/>
            </a:xfrm>
            <a:custGeom>
              <a:avLst/>
              <a:gdLst/>
              <a:ahLst/>
              <a:cxnLst/>
              <a:rect l="l" t="t" r="r" b="b"/>
              <a:pathLst>
                <a:path w="3612445" h="450155">
                  <a:moveTo>
                    <a:pt x="0" y="0"/>
                  </a:moveTo>
                  <a:lnTo>
                    <a:pt x="3612445" y="0"/>
                  </a:lnTo>
                  <a:lnTo>
                    <a:pt x="3612445" y="450155"/>
                  </a:lnTo>
                  <a:lnTo>
                    <a:pt x="0" y="450155"/>
                  </a:lnTo>
                  <a:close/>
                </a:path>
              </a:pathLst>
            </a:custGeom>
            <a:solidFill>
              <a:srgbClr val="19397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478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31520" y="2291417"/>
            <a:ext cx="8290560" cy="3837319"/>
            <a:chOff x="0" y="0"/>
            <a:chExt cx="3070578" cy="14212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70578" cy="1421229"/>
            </a:xfrm>
            <a:custGeom>
              <a:avLst/>
              <a:gdLst/>
              <a:ahLst/>
              <a:cxnLst/>
              <a:rect l="l" t="t" r="r" b="b"/>
              <a:pathLst>
                <a:path w="3070578" h="1421229">
                  <a:moveTo>
                    <a:pt x="0" y="0"/>
                  </a:moveTo>
                  <a:lnTo>
                    <a:pt x="3070578" y="0"/>
                  </a:lnTo>
                  <a:lnTo>
                    <a:pt x="3070578" y="1421229"/>
                  </a:lnTo>
                  <a:lnTo>
                    <a:pt x="0" y="1421229"/>
                  </a:lnTo>
                  <a:close/>
                </a:path>
              </a:pathLst>
            </a:custGeom>
            <a:solidFill>
              <a:srgbClr val="193970">
                <a:alpha val="34902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070578" cy="1449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919403" y="2318928"/>
            <a:ext cx="6070427" cy="529670"/>
            <a:chOff x="0" y="0"/>
            <a:chExt cx="2248306" cy="1961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48306" cy="196174"/>
            </a:xfrm>
            <a:custGeom>
              <a:avLst/>
              <a:gdLst/>
              <a:ahLst/>
              <a:cxnLst/>
              <a:rect l="l" t="t" r="r" b="b"/>
              <a:pathLst>
                <a:path w="2248306" h="196174">
                  <a:moveTo>
                    <a:pt x="0" y="0"/>
                  </a:moveTo>
                  <a:lnTo>
                    <a:pt x="2248306" y="0"/>
                  </a:lnTo>
                  <a:lnTo>
                    <a:pt x="2248306" y="196174"/>
                  </a:lnTo>
                  <a:lnTo>
                    <a:pt x="0" y="196174"/>
                  </a:lnTo>
                  <a:close/>
                </a:path>
              </a:pathLst>
            </a:custGeom>
            <a:solidFill>
              <a:srgbClr val="F5FB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2248306" cy="215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80"/>
                </a:lnSpc>
              </a:pPr>
              <a:r>
                <a:rPr lang="en-US" sz="1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Powiatowa Poradnia Psychologiczno-Pedagogiczna w Tarnowie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63770" y="2318928"/>
            <a:ext cx="2118650" cy="529670"/>
            <a:chOff x="0" y="0"/>
            <a:chExt cx="784685" cy="19617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84685" cy="196174"/>
            </a:xfrm>
            <a:custGeom>
              <a:avLst/>
              <a:gdLst/>
              <a:ahLst/>
              <a:cxnLst/>
              <a:rect l="l" t="t" r="r" b="b"/>
              <a:pathLst>
                <a:path w="784685" h="196174">
                  <a:moveTo>
                    <a:pt x="0" y="0"/>
                  </a:moveTo>
                  <a:lnTo>
                    <a:pt x="784685" y="0"/>
                  </a:lnTo>
                  <a:lnTo>
                    <a:pt x="784685" y="196174"/>
                  </a:lnTo>
                  <a:lnTo>
                    <a:pt x="0" y="196174"/>
                  </a:lnTo>
                  <a:close/>
                </a:path>
              </a:pathLst>
            </a:custGeom>
            <a:solidFill>
              <a:srgbClr val="F5FB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784685" cy="224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Organizator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919403" y="2885212"/>
            <a:ext cx="6070427" cy="675404"/>
            <a:chOff x="0" y="0"/>
            <a:chExt cx="2248306" cy="25015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48306" cy="250150"/>
            </a:xfrm>
            <a:custGeom>
              <a:avLst/>
              <a:gdLst/>
              <a:ahLst/>
              <a:cxnLst/>
              <a:rect l="l" t="t" r="r" b="b"/>
              <a:pathLst>
                <a:path w="2248306" h="250150">
                  <a:moveTo>
                    <a:pt x="0" y="0"/>
                  </a:moveTo>
                  <a:lnTo>
                    <a:pt x="2248306" y="0"/>
                  </a:lnTo>
                  <a:lnTo>
                    <a:pt x="2248306" y="250150"/>
                  </a:lnTo>
                  <a:lnTo>
                    <a:pt x="0" y="250150"/>
                  </a:lnTo>
                  <a:close/>
                </a:path>
              </a:pathLst>
            </a:custGeom>
            <a:solidFill>
              <a:srgbClr val="F5FB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2248306" cy="269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80"/>
                </a:lnSpc>
              </a:pPr>
              <a:r>
                <a:rPr lang="en-US" sz="1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Promowanie Powiatowej Poradni Psychologiczno-Pedagogicznej w Tarnowie.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63770" y="2883811"/>
            <a:ext cx="2118650" cy="682273"/>
            <a:chOff x="0" y="0"/>
            <a:chExt cx="784685" cy="25269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84685" cy="252694"/>
            </a:xfrm>
            <a:custGeom>
              <a:avLst/>
              <a:gdLst/>
              <a:ahLst/>
              <a:cxnLst/>
              <a:rect l="l" t="t" r="r" b="b"/>
              <a:pathLst>
                <a:path w="784685" h="252694">
                  <a:moveTo>
                    <a:pt x="0" y="0"/>
                  </a:moveTo>
                  <a:lnTo>
                    <a:pt x="784685" y="0"/>
                  </a:lnTo>
                  <a:lnTo>
                    <a:pt x="784685" y="252694"/>
                  </a:lnTo>
                  <a:lnTo>
                    <a:pt x="0" y="252694"/>
                  </a:lnTo>
                  <a:close/>
                </a:path>
              </a:pathLst>
            </a:custGeom>
            <a:solidFill>
              <a:srgbClr val="F5FB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784685" cy="2812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Cel: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919403" y="3594659"/>
            <a:ext cx="6070427" cy="485223"/>
            <a:chOff x="0" y="0"/>
            <a:chExt cx="2248306" cy="17971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248306" cy="179712"/>
            </a:xfrm>
            <a:custGeom>
              <a:avLst/>
              <a:gdLst/>
              <a:ahLst/>
              <a:cxnLst/>
              <a:rect l="l" t="t" r="r" b="b"/>
              <a:pathLst>
                <a:path w="2248306" h="179712">
                  <a:moveTo>
                    <a:pt x="0" y="0"/>
                  </a:moveTo>
                  <a:lnTo>
                    <a:pt x="2248306" y="0"/>
                  </a:lnTo>
                  <a:lnTo>
                    <a:pt x="2248306" y="179712"/>
                  </a:lnTo>
                  <a:lnTo>
                    <a:pt x="0" y="179712"/>
                  </a:lnTo>
                  <a:close/>
                </a:path>
              </a:pathLst>
            </a:custGeom>
            <a:solidFill>
              <a:srgbClr val="F5FB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2248306" cy="198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80"/>
                </a:lnSpc>
              </a:pPr>
              <a:r>
                <a:rPr lang="en-US" sz="1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Rodzice i dzieci – słuchacze Radia RDN Małopolska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63770" y="3594659"/>
            <a:ext cx="2118650" cy="485223"/>
            <a:chOff x="0" y="0"/>
            <a:chExt cx="784685" cy="17971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84685" cy="179712"/>
            </a:xfrm>
            <a:custGeom>
              <a:avLst/>
              <a:gdLst/>
              <a:ahLst/>
              <a:cxnLst/>
              <a:rect l="l" t="t" r="r" b="b"/>
              <a:pathLst>
                <a:path w="784685" h="179712">
                  <a:moveTo>
                    <a:pt x="0" y="0"/>
                  </a:moveTo>
                  <a:lnTo>
                    <a:pt x="784685" y="0"/>
                  </a:lnTo>
                  <a:lnTo>
                    <a:pt x="784685" y="179712"/>
                  </a:lnTo>
                  <a:lnTo>
                    <a:pt x="0" y="179712"/>
                  </a:lnTo>
                  <a:close/>
                </a:path>
              </a:pathLst>
            </a:custGeom>
            <a:solidFill>
              <a:srgbClr val="F5FB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784685" cy="208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Adresaci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919403" y="4117981"/>
            <a:ext cx="6070427" cy="449010"/>
            <a:chOff x="0" y="0"/>
            <a:chExt cx="2248306" cy="1663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248306" cy="166300"/>
            </a:xfrm>
            <a:custGeom>
              <a:avLst/>
              <a:gdLst/>
              <a:ahLst/>
              <a:cxnLst/>
              <a:rect l="l" t="t" r="r" b="b"/>
              <a:pathLst>
                <a:path w="2248306" h="166300">
                  <a:moveTo>
                    <a:pt x="0" y="0"/>
                  </a:moveTo>
                  <a:lnTo>
                    <a:pt x="2248306" y="0"/>
                  </a:lnTo>
                  <a:lnTo>
                    <a:pt x="2248306" y="166300"/>
                  </a:lnTo>
                  <a:lnTo>
                    <a:pt x="0" y="166300"/>
                  </a:lnTo>
                  <a:close/>
                </a:path>
              </a:pathLst>
            </a:custGeom>
            <a:solidFill>
              <a:srgbClr val="F5FB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19050"/>
              <a:ext cx="2248306" cy="185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80"/>
                </a:lnSpc>
              </a:pPr>
              <a:r>
                <a:rPr lang="en-US" sz="1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Rok szkolny 2023/2024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63770" y="4117981"/>
            <a:ext cx="2118650" cy="449010"/>
            <a:chOff x="0" y="0"/>
            <a:chExt cx="784685" cy="1663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784685" cy="166300"/>
            </a:xfrm>
            <a:custGeom>
              <a:avLst/>
              <a:gdLst/>
              <a:ahLst/>
              <a:cxnLst/>
              <a:rect l="l" t="t" r="r" b="b"/>
              <a:pathLst>
                <a:path w="784685" h="166300">
                  <a:moveTo>
                    <a:pt x="0" y="0"/>
                  </a:moveTo>
                  <a:lnTo>
                    <a:pt x="784685" y="0"/>
                  </a:lnTo>
                  <a:lnTo>
                    <a:pt x="784685" y="166300"/>
                  </a:lnTo>
                  <a:lnTo>
                    <a:pt x="0" y="166300"/>
                  </a:lnTo>
                  <a:close/>
                </a:path>
              </a:pathLst>
            </a:custGeom>
            <a:solidFill>
              <a:srgbClr val="F5FB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784685" cy="194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Termin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919403" y="5100046"/>
            <a:ext cx="6070427" cy="522580"/>
            <a:chOff x="0" y="0"/>
            <a:chExt cx="2248306" cy="19354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248306" cy="193548"/>
            </a:xfrm>
            <a:custGeom>
              <a:avLst/>
              <a:gdLst/>
              <a:ahLst/>
              <a:cxnLst/>
              <a:rect l="l" t="t" r="r" b="b"/>
              <a:pathLst>
                <a:path w="2248306" h="193548">
                  <a:moveTo>
                    <a:pt x="0" y="0"/>
                  </a:moveTo>
                  <a:lnTo>
                    <a:pt x="2248306" y="0"/>
                  </a:lnTo>
                  <a:lnTo>
                    <a:pt x="2248306" y="193548"/>
                  </a:lnTo>
                  <a:lnTo>
                    <a:pt x="0" y="193548"/>
                  </a:lnTo>
                  <a:close/>
                </a:path>
              </a:pathLst>
            </a:custGeom>
            <a:solidFill>
              <a:srgbClr val="F5FBFF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19050"/>
              <a:ext cx="2248306" cy="212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80"/>
                </a:lnSpc>
              </a:pPr>
              <a:r>
                <a:rPr lang="en-US" sz="1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dr Renata Smoleń Dyrektor Powiatowej Poradni Psychologiczno-Pedagogicznej w Tarnowie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763770" y="5100046"/>
            <a:ext cx="2118650" cy="522580"/>
            <a:chOff x="0" y="0"/>
            <a:chExt cx="784685" cy="193548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784685" cy="193548"/>
            </a:xfrm>
            <a:custGeom>
              <a:avLst/>
              <a:gdLst/>
              <a:ahLst/>
              <a:cxnLst/>
              <a:rect l="l" t="t" r="r" b="b"/>
              <a:pathLst>
                <a:path w="784685" h="193548">
                  <a:moveTo>
                    <a:pt x="0" y="0"/>
                  </a:moveTo>
                  <a:lnTo>
                    <a:pt x="784685" y="0"/>
                  </a:lnTo>
                  <a:lnTo>
                    <a:pt x="784685" y="193548"/>
                  </a:lnTo>
                  <a:lnTo>
                    <a:pt x="0" y="193548"/>
                  </a:lnTo>
                  <a:close/>
                </a:path>
              </a:pathLst>
            </a:custGeom>
            <a:solidFill>
              <a:srgbClr val="F5FBFF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784685" cy="222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Prowadzący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2919403" y="5651201"/>
            <a:ext cx="6070427" cy="435475"/>
            <a:chOff x="0" y="0"/>
            <a:chExt cx="2248306" cy="161287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248306" cy="161287"/>
            </a:xfrm>
            <a:custGeom>
              <a:avLst/>
              <a:gdLst/>
              <a:ahLst/>
              <a:cxnLst/>
              <a:rect l="l" t="t" r="r" b="b"/>
              <a:pathLst>
                <a:path w="2248306" h="161287">
                  <a:moveTo>
                    <a:pt x="0" y="0"/>
                  </a:moveTo>
                  <a:lnTo>
                    <a:pt x="2248306" y="0"/>
                  </a:lnTo>
                  <a:lnTo>
                    <a:pt x="2248306" y="161287"/>
                  </a:lnTo>
                  <a:lnTo>
                    <a:pt x="0" y="161287"/>
                  </a:lnTo>
                  <a:close/>
                </a:path>
              </a:pathLst>
            </a:custGeom>
            <a:solidFill>
              <a:srgbClr val="F5FBFF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19050"/>
              <a:ext cx="2248306" cy="1803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80"/>
                </a:lnSpc>
              </a:pPr>
              <a:r>
                <a:rPr lang="en-US" sz="1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Audycja radiowa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763770" y="5651201"/>
            <a:ext cx="2118650" cy="435475"/>
            <a:chOff x="0" y="0"/>
            <a:chExt cx="784685" cy="161287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784685" cy="161287"/>
            </a:xfrm>
            <a:custGeom>
              <a:avLst/>
              <a:gdLst/>
              <a:ahLst/>
              <a:cxnLst/>
              <a:rect l="l" t="t" r="r" b="b"/>
              <a:pathLst>
                <a:path w="784685" h="161287">
                  <a:moveTo>
                    <a:pt x="0" y="0"/>
                  </a:moveTo>
                  <a:lnTo>
                    <a:pt x="784685" y="0"/>
                  </a:lnTo>
                  <a:lnTo>
                    <a:pt x="784685" y="161287"/>
                  </a:lnTo>
                  <a:lnTo>
                    <a:pt x="0" y="161287"/>
                  </a:lnTo>
                  <a:close/>
                </a:path>
              </a:pathLst>
            </a:custGeom>
            <a:solidFill>
              <a:srgbClr val="F5FBFF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784685" cy="189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Forma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2919403" y="4595566"/>
            <a:ext cx="6070427" cy="475905"/>
            <a:chOff x="0" y="0"/>
            <a:chExt cx="2248306" cy="176261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2248306" cy="176261"/>
            </a:xfrm>
            <a:custGeom>
              <a:avLst/>
              <a:gdLst/>
              <a:ahLst/>
              <a:cxnLst/>
              <a:rect l="l" t="t" r="r" b="b"/>
              <a:pathLst>
                <a:path w="2248306" h="176261">
                  <a:moveTo>
                    <a:pt x="0" y="0"/>
                  </a:moveTo>
                  <a:lnTo>
                    <a:pt x="2248306" y="0"/>
                  </a:lnTo>
                  <a:lnTo>
                    <a:pt x="2248306" y="176261"/>
                  </a:lnTo>
                  <a:lnTo>
                    <a:pt x="0" y="176261"/>
                  </a:lnTo>
                  <a:close/>
                </a:path>
              </a:pathLst>
            </a:custGeom>
            <a:solidFill>
              <a:srgbClr val="F5FBFF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0" y="-19050"/>
              <a:ext cx="2248306" cy="1953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80"/>
                </a:lnSpc>
              </a:pPr>
              <a:r>
                <a:rPr lang="en-US" sz="1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Radio RDN Małopolska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763770" y="4595566"/>
            <a:ext cx="2118650" cy="475905"/>
            <a:chOff x="0" y="0"/>
            <a:chExt cx="784685" cy="176261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784685" cy="176261"/>
            </a:xfrm>
            <a:custGeom>
              <a:avLst/>
              <a:gdLst/>
              <a:ahLst/>
              <a:cxnLst/>
              <a:rect l="l" t="t" r="r" b="b"/>
              <a:pathLst>
                <a:path w="784685" h="176261">
                  <a:moveTo>
                    <a:pt x="0" y="0"/>
                  </a:moveTo>
                  <a:lnTo>
                    <a:pt x="784685" y="0"/>
                  </a:lnTo>
                  <a:lnTo>
                    <a:pt x="784685" y="176261"/>
                  </a:lnTo>
                  <a:lnTo>
                    <a:pt x="0" y="176261"/>
                  </a:lnTo>
                  <a:close/>
                </a:path>
              </a:pathLst>
            </a:custGeom>
            <a:solidFill>
              <a:srgbClr val="F5FBFF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0" y="-28575"/>
              <a:ext cx="784685" cy="2048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Miejsce</a:t>
              </a:r>
            </a:p>
          </p:txBody>
        </p:sp>
      </p:grpSp>
      <p:sp>
        <p:nvSpPr>
          <p:cNvPr id="50" name="Freeform 50"/>
          <p:cNvSpPr/>
          <p:nvPr/>
        </p:nvSpPr>
        <p:spPr>
          <a:xfrm>
            <a:off x="7039396" y="-15184"/>
            <a:ext cx="2134963" cy="2012203"/>
          </a:xfrm>
          <a:custGeom>
            <a:avLst/>
            <a:gdLst/>
            <a:ahLst/>
            <a:cxnLst/>
            <a:rect l="l" t="t" r="r" b="b"/>
            <a:pathLst>
              <a:path w="2134963" h="2012203">
                <a:moveTo>
                  <a:pt x="0" y="0"/>
                </a:moveTo>
                <a:lnTo>
                  <a:pt x="2134963" y="0"/>
                </a:lnTo>
                <a:lnTo>
                  <a:pt x="2134963" y="2012203"/>
                </a:lnTo>
                <a:lnTo>
                  <a:pt x="0" y="20122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731520" y="532791"/>
            <a:ext cx="6307876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9"/>
              </a:lnSpc>
            </a:pPr>
            <a:r>
              <a:rPr lang="en-US" sz="3374" b="1" spc="23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PRACOWNICY PORADNI </a:t>
            </a:r>
          </a:p>
          <a:p>
            <a:pPr algn="l">
              <a:lnSpc>
                <a:spcPts val="3569"/>
              </a:lnSpc>
            </a:pPr>
            <a:r>
              <a:rPr lang="en-US" sz="297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 RADIU RDN MAŁOPOLSKA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304266" y="6798978"/>
            <a:ext cx="373134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68.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01332"/>
            <a:ext cx="9753600" cy="1215419"/>
            <a:chOff x="0" y="0"/>
            <a:chExt cx="3612444" cy="4501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450155"/>
            </a:xfrm>
            <a:custGeom>
              <a:avLst/>
              <a:gdLst/>
              <a:ahLst/>
              <a:cxnLst/>
              <a:rect l="l" t="t" r="r" b="b"/>
              <a:pathLst>
                <a:path w="3612445" h="450155">
                  <a:moveTo>
                    <a:pt x="0" y="0"/>
                  </a:moveTo>
                  <a:lnTo>
                    <a:pt x="3612445" y="0"/>
                  </a:lnTo>
                  <a:lnTo>
                    <a:pt x="3612445" y="450155"/>
                  </a:lnTo>
                  <a:lnTo>
                    <a:pt x="0" y="450155"/>
                  </a:lnTo>
                  <a:close/>
                </a:path>
              </a:pathLst>
            </a:custGeom>
            <a:solidFill>
              <a:srgbClr val="19397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478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31520" y="508979"/>
            <a:ext cx="6307876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9"/>
              </a:lnSpc>
            </a:pPr>
            <a:r>
              <a:rPr lang="en-US" sz="3374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DZIAŁANIA PORADNI </a:t>
            </a:r>
          </a:p>
          <a:p>
            <a:pPr algn="l">
              <a:lnSpc>
                <a:spcPts val="3929"/>
              </a:lnSpc>
            </a:pPr>
            <a:r>
              <a:rPr lang="en-US" sz="3274" spc="18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 LOKALNEJ PRASIE</a:t>
            </a:r>
          </a:p>
        </p:txBody>
      </p:sp>
      <p:sp>
        <p:nvSpPr>
          <p:cNvPr id="6" name="Freeform 6"/>
          <p:cNvSpPr/>
          <p:nvPr/>
        </p:nvSpPr>
        <p:spPr>
          <a:xfrm>
            <a:off x="6061440" y="586660"/>
            <a:ext cx="3297161" cy="844763"/>
          </a:xfrm>
          <a:custGeom>
            <a:avLst/>
            <a:gdLst/>
            <a:ahLst/>
            <a:cxnLst/>
            <a:rect l="l" t="t" r="r" b="b"/>
            <a:pathLst>
              <a:path w="3297161" h="844763">
                <a:moveTo>
                  <a:pt x="0" y="0"/>
                </a:moveTo>
                <a:lnTo>
                  <a:pt x="3297161" y="0"/>
                </a:lnTo>
                <a:lnTo>
                  <a:pt x="3297161" y="844763"/>
                </a:lnTo>
                <a:lnTo>
                  <a:pt x="0" y="8447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31520" y="2220843"/>
            <a:ext cx="8290560" cy="4362837"/>
            <a:chOff x="0" y="0"/>
            <a:chExt cx="11054080" cy="5817115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1054080" cy="5817115"/>
              <a:chOff x="0" y="0"/>
              <a:chExt cx="3070578" cy="161586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0578" cy="1615865"/>
              </a:xfrm>
              <a:custGeom>
                <a:avLst/>
                <a:gdLst/>
                <a:ahLst/>
                <a:cxnLst/>
                <a:rect l="l" t="t" r="r" b="b"/>
                <a:pathLst>
                  <a:path w="3070578" h="1615865">
                    <a:moveTo>
                      <a:pt x="0" y="0"/>
                    </a:moveTo>
                    <a:lnTo>
                      <a:pt x="3070578" y="0"/>
                    </a:lnTo>
                    <a:lnTo>
                      <a:pt x="3070578" y="1615865"/>
                    </a:lnTo>
                    <a:lnTo>
                      <a:pt x="0" y="1615865"/>
                    </a:lnTo>
                    <a:close/>
                  </a:path>
                </a:pathLst>
              </a:custGeom>
              <a:solidFill>
                <a:srgbClr val="193970">
                  <a:alpha val="34902"/>
                </a:srgbClr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3070578" cy="16444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0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2917177" y="36682"/>
              <a:ext cx="8093903" cy="706227"/>
              <a:chOff x="0" y="0"/>
              <a:chExt cx="2248306" cy="19617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248306" cy="196174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6174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6174"/>
                    </a:lnTo>
                    <a:lnTo>
                      <a:pt x="0" y="19617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19050"/>
                <a:ext cx="2248306" cy="2152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Powiatowa Poradnia Psychologiczno-Pedagogiczna w Tarnowie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Filia w Tuchowie</a:t>
                </a: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43000" y="36682"/>
              <a:ext cx="2824867" cy="706227"/>
              <a:chOff x="0" y="0"/>
              <a:chExt cx="784685" cy="19617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784685" cy="196174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6174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6174"/>
                    </a:lnTo>
                    <a:lnTo>
                      <a:pt x="0" y="19617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784685" cy="2247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Organizator</a:t>
                </a: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2917177" y="791727"/>
              <a:ext cx="8093903" cy="900539"/>
              <a:chOff x="0" y="0"/>
              <a:chExt cx="2248306" cy="25015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248306" cy="250150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250150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250150"/>
                    </a:lnTo>
                    <a:lnTo>
                      <a:pt x="0" y="250150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19050"/>
                <a:ext cx="2248306" cy="2692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Promowanie Powiatowej Poradni Psychologiczno-Pedagogicznej w Tarnowie.</a:t>
                </a: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43000" y="789859"/>
              <a:ext cx="2824867" cy="909697"/>
              <a:chOff x="0" y="0"/>
              <a:chExt cx="784685" cy="252694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84685" cy="252694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252694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252694"/>
                    </a:lnTo>
                    <a:lnTo>
                      <a:pt x="0" y="252694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28575"/>
                <a:ext cx="784685" cy="2812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Cel:</a:t>
                </a: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2917177" y="1737656"/>
              <a:ext cx="8093903" cy="646964"/>
              <a:chOff x="0" y="0"/>
              <a:chExt cx="2248306" cy="179712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248306" cy="179712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79712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79712"/>
                    </a:lnTo>
                    <a:lnTo>
                      <a:pt x="0" y="17971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19050"/>
                <a:ext cx="2248306" cy="198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Rodzice i dzieci – czytelnicy Kuriera Tuchowskiego</a:t>
                </a:r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43000" y="1737656"/>
              <a:ext cx="2824867" cy="646964"/>
              <a:chOff x="0" y="0"/>
              <a:chExt cx="784685" cy="179712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784685" cy="179712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79712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79712"/>
                    </a:lnTo>
                    <a:lnTo>
                      <a:pt x="0" y="179712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28575"/>
                <a:ext cx="784685" cy="2082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Adresaci</a:t>
                </a:r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2917177" y="2435420"/>
              <a:ext cx="8093903" cy="696774"/>
              <a:chOff x="0" y="0"/>
              <a:chExt cx="2248306" cy="193548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19050"/>
                <a:ext cx="2248306" cy="2125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mgr Magdalena Perłowska, mgr Natalia Niedźwiecka</a:t>
                </a: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43000" y="2435420"/>
              <a:ext cx="2824867" cy="696774"/>
              <a:chOff x="0" y="0"/>
              <a:chExt cx="784685" cy="193548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784685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354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28575"/>
                <a:ext cx="784685" cy="222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Autor artykułu</a:t>
                </a: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2917177" y="3182993"/>
              <a:ext cx="8093903" cy="580633"/>
              <a:chOff x="0" y="0"/>
              <a:chExt cx="2248306" cy="161287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2248306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128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19050"/>
                <a:ext cx="2248306" cy="1803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Artykuł w prasie</a:t>
                </a: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43000" y="3182993"/>
              <a:ext cx="2824867" cy="580633"/>
              <a:chOff x="0" y="0"/>
              <a:chExt cx="784685" cy="161287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784685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128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-28575"/>
                <a:ext cx="784685" cy="1898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Forma</a:t>
                </a:r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2917177" y="3814426"/>
              <a:ext cx="8093903" cy="580633"/>
              <a:chOff x="0" y="0"/>
              <a:chExt cx="2248306" cy="161287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2248306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128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19050"/>
                <a:ext cx="2248306" cy="1803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,,Kwiecień Miesiącem Świadomości Autyzmu.’’</a:t>
                </a:r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43000" y="3814426"/>
              <a:ext cx="2824867" cy="580633"/>
              <a:chOff x="0" y="0"/>
              <a:chExt cx="784685" cy="161287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784685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128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0" y="-28575"/>
                <a:ext cx="784685" cy="1898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marzec 2024</a:t>
                </a:r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2917177" y="4445859"/>
              <a:ext cx="8093903" cy="580633"/>
              <a:chOff x="0" y="0"/>
              <a:chExt cx="2248306" cy="161287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2248306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61287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49" name="TextBox 49"/>
              <p:cNvSpPr txBox="1"/>
              <p:nvPr/>
            </p:nvSpPr>
            <p:spPr>
              <a:xfrm>
                <a:off x="0" y="-19050"/>
                <a:ext cx="2248306" cy="1803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,,Wpływ czytania na wszechstronny rozwój dziecka.’’</a:t>
                </a:r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43000" y="4445859"/>
              <a:ext cx="2824867" cy="580633"/>
              <a:chOff x="0" y="0"/>
              <a:chExt cx="784685" cy="161287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784685" cy="161287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61287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61287"/>
                    </a:lnTo>
                    <a:lnTo>
                      <a:pt x="0" y="161287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2" name="TextBox 52"/>
              <p:cNvSpPr txBox="1"/>
              <p:nvPr/>
            </p:nvSpPr>
            <p:spPr>
              <a:xfrm>
                <a:off x="0" y="-28575"/>
                <a:ext cx="784685" cy="1898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czerwiec 2024</a:t>
                </a:r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2917177" y="5077292"/>
              <a:ext cx="8093903" cy="696774"/>
              <a:chOff x="0" y="0"/>
              <a:chExt cx="2248306" cy="193548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2248306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2248306" h="193548">
                    <a:moveTo>
                      <a:pt x="0" y="0"/>
                    </a:moveTo>
                    <a:lnTo>
                      <a:pt x="2248306" y="0"/>
                    </a:lnTo>
                    <a:lnTo>
                      <a:pt x="2248306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5" name="TextBox 55"/>
              <p:cNvSpPr txBox="1"/>
              <p:nvPr/>
            </p:nvSpPr>
            <p:spPr>
              <a:xfrm>
                <a:off x="0" y="-19050"/>
                <a:ext cx="2248306" cy="2125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,,Pierwsze dni w przedszkolu. Jak powinno wyglądać rozstanie </a:t>
                </a:r>
              </a:p>
              <a:p>
                <a:pPr algn="l">
                  <a:lnSpc>
                    <a:spcPts val="168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z dzieckiem?’’</a:t>
                </a:r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43000" y="5077292"/>
              <a:ext cx="2824867" cy="696774"/>
              <a:chOff x="0" y="0"/>
              <a:chExt cx="784685" cy="193548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784685" cy="193548"/>
              </a:xfrm>
              <a:custGeom>
                <a:avLst/>
                <a:gdLst/>
                <a:ahLst/>
                <a:cxnLst/>
                <a:rect l="l" t="t" r="r" b="b"/>
                <a:pathLst>
                  <a:path w="784685" h="193548">
                    <a:moveTo>
                      <a:pt x="0" y="0"/>
                    </a:moveTo>
                    <a:lnTo>
                      <a:pt x="784685" y="0"/>
                    </a:lnTo>
                    <a:lnTo>
                      <a:pt x="784685" y="193548"/>
                    </a:lnTo>
                    <a:lnTo>
                      <a:pt x="0" y="193548"/>
                    </a:lnTo>
                    <a:close/>
                  </a:path>
                </a:pathLst>
              </a:custGeom>
              <a:solidFill>
                <a:srgbClr val="F5FBFF"/>
              </a:solidFill>
            </p:spPr>
          </p:sp>
          <p:sp>
            <p:nvSpPr>
              <p:cNvPr id="58" name="TextBox 58"/>
              <p:cNvSpPr txBox="1"/>
              <p:nvPr/>
            </p:nvSpPr>
            <p:spPr>
              <a:xfrm>
                <a:off x="0" y="-28575"/>
                <a:ext cx="784685" cy="222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sierpień 2024</a:t>
                </a:r>
              </a:p>
            </p:txBody>
          </p:sp>
        </p:grpSp>
      </p:grpSp>
      <p:sp>
        <p:nvSpPr>
          <p:cNvPr id="59" name="TextBox 59"/>
          <p:cNvSpPr txBox="1"/>
          <p:nvPr/>
        </p:nvSpPr>
        <p:spPr>
          <a:xfrm>
            <a:off x="9307362" y="6798978"/>
            <a:ext cx="370038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69.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546360" y="0"/>
            <a:ext cx="5207240" cy="7315200"/>
          </a:xfrm>
          <a:prstGeom prst="rect">
            <a:avLst/>
          </a:prstGeom>
          <a:solidFill>
            <a:srgbClr val="FDCF60"/>
          </a:solidFill>
        </p:spPr>
      </p:sp>
      <p:sp>
        <p:nvSpPr>
          <p:cNvPr id="3" name="AutoShape 3"/>
          <p:cNvSpPr/>
          <p:nvPr/>
        </p:nvSpPr>
        <p:spPr>
          <a:xfrm>
            <a:off x="8365318" y="4604202"/>
            <a:ext cx="656762" cy="6666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>
            <a:off x="5288876" y="4937562"/>
            <a:ext cx="3733204" cy="483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99"/>
              </a:lnSpc>
            </a:pPr>
            <a:r>
              <a:rPr lang="en-US" sz="27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FILIA W WOJNICZU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283378" y="3335472"/>
            <a:ext cx="3733204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Powiatowa Poradnia Psychologiczno-Pedagogiczna W Tarnowie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31520" y="731520"/>
            <a:ext cx="3009297" cy="3768503"/>
            <a:chOff x="0" y="0"/>
            <a:chExt cx="655620" cy="8210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55620" cy="821025"/>
            </a:xfrm>
            <a:custGeom>
              <a:avLst/>
              <a:gdLst/>
              <a:ahLst/>
              <a:cxnLst/>
              <a:rect l="l" t="t" r="r" b="b"/>
              <a:pathLst>
                <a:path w="655620" h="821025">
                  <a:moveTo>
                    <a:pt x="0" y="0"/>
                  </a:moveTo>
                  <a:lnTo>
                    <a:pt x="655620" y="0"/>
                  </a:lnTo>
                  <a:lnTo>
                    <a:pt x="655620" y="821025"/>
                  </a:lnTo>
                  <a:lnTo>
                    <a:pt x="0" y="821025"/>
                  </a:lnTo>
                  <a:close/>
                </a:path>
              </a:pathLst>
            </a:custGeom>
            <a:blipFill>
              <a:blip r:embed="rId2"/>
              <a:stretch>
                <a:fillRect l="-5740" t="-10763" r="-5923" b="-11172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731520" y="4712254"/>
            <a:ext cx="3009297" cy="1871426"/>
            <a:chOff x="0" y="0"/>
            <a:chExt cx="655620" cy="40771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55620" cy="407718"/>
            </a:xfrm>
            <a:custGeom>
              <a:avLst/>
              <a:gdLst/>
              <a:ahLst/>
              <a:cxnLst/>
              <a:rect l="l" t="t" r="r" b="b"/>
              <a:pathLst>
                <a:path w="655620" h="407718">
                  <a:moveTo>
                    <a:pt x="0" y="0"/>
                  </a:moveTo>
                  <a:lnTo>
                    <a:pt x="655620" y="0"/>
                  </a:lnTo>
                  <a:lnTo>
                    <a:pt x="655620" y="407718"/>
                  </a:lnTo>
                  <a:lnTo>
                    <a:pt x="0" y="407718"/>
                  </a:lnTo>
                  <a:close/>
                </a:path>
              </a:pathLst>
            </a:custGeom>
            <a:blipFill>
              <a:blip r:embed="rId3"/>
              <a:stretch>
                <a:fillRect l="-4168" t="-6643" r="-4452" b="-8856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9374592" y="6798978"/>
            <a:ext cx="226608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7.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610" y="0"/>
            <a:ext cx="9753600" cy="1930743"/>
          </a:xfrm>
          <a:prstGeom prst="rect">
            <a:avLst/>
          </a:prstGeom>
          <a:solidFill>
            <a:srgbClr val="1979EB"/>
          </a:solidFill>
        </p:spPr>
      </p:sp>
      <p:grpSp>
        <p:nvGrpSpPr>
          <p:cNvPr id="3" name="Group 3"/>
          <p:cNvGrpSpPr/>
          <p:nvPr/>
        </p:nvGrpSpPr>
        <p:grpSpPr>
          <a:xfrm>
            <a:off x="731520" y="2368893"/>
            <a:ext cx="3999491" cy="4214787"/>
            <a:chOff x="0" y="0"/>
            <a:chExt cx="5332655" cy="5619716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248760" cy="89703"/>
            </a:xfrm>
            <a:prstGeom prst="rect">
              <a:avLst/>
            </a:prstGeom>
            <a:solidFill>
              <a:srgbClr val="19397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410176"/>
              <a:ext cx="5332655" cy="5209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59080" lvl="1" indent="-129540" algn="just">
                <a:lnSpc>
                  <a:spcPts val="1800"/>
                </a:lnSpc>
                <a:buFont typeface="Arial"/>
                <a:buChar char="•"/>
              </a:pPr>
              <a:r>
                <a:rPr lang="en-US" sz="1200" spc="-69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Konsultacje logopedyczne w ZOZ   w Radłowie </a:t>
              </a:r>
              <a:r>
                <a:rPr lang="en-US" sz="1200" i="1" spc="-69">
                  <a:solidFill>
                    <a:srgbClr val="193970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(Tarnów)</a:t>
              </a:r>
              <a:r>
                <a:rPr lang="en-US" sz="1200" spc="-69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</a:t>
              </a:r>
            </a:p>
            <a:p>
              <a:pPr algn="just">
                <a:lnSpc>
                  <a:spcPts val="1500"/>
                </a:lnSpc>
              </a:pPr>
              <a:endParaRPr lang="en-US" sz="1200" spc="-69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259080" lvl="1" indent="-129540" algn="just">
                <a:lnSpc>
                  <a:spcPts val="1800"/>
                </a:lnSpc>
                <a:buFont typeface="Arial"/>
                <a:buChar char="•"/>
              </a:pPr>
              <a:r>
                <a:rPr lang="en-US" sz="1200" spc="-69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Zajęcia dla rodziców </a:t>
              </a:r>
              <a:r>
                <a:rPr lang="en-US" sz="1200" b="1" spc="-69">
                  <a:solidFill>
                    <a:srgbClr val="19397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„Dobry rodzic, szczęśliwe dziecko?” </a:t>
              </a:r>
              <a:r>
                <a:rPr lang="en-US" sz="1200" i="1" spc="-69">
                  <a:solidFill>
                    <a:srgbClr val="193970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(Tarnów),</a:t>
              </a:r>
            </a:p>
            <a:p>
              <a:pPr algn="just">
                <a:lnSpc>
                  <a:spcPts val="1500"/>
                </a:lnSpc>
              </a:pPr>
              <a:endParaRPr lang="en-US" sz="1200" i="1" spc="-69">
                <a:solidFill>
                  <a:srgbClr val="193970"/>
                </a:solidFill>
                <a:latin typeface="Montserrat Italics"/>
                <a:ea typeface="Montserrat Italics"/>
                <a:cs typeface="Montserrat Italics"/>
                <a:sym typeface="Montserrat Italics"/>
              </a:endParaRPr>
            </a:p>
            <a:p>
              <a:pPr marL="259080" lvl="1" indent="-129540" algn="just">
                <a:lnSpc>
                  <a:spcPts val="1800"/>
                </a:lnSpc>
                <a:buFont typeface="Arial"/>
                <a:buChar char="•"/>
              </a:pPr>
              <a:r>
                <a:rPr lang="en-US" sz="1200" spc="-69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Indywidualne konsultacje z uczniami klas VII i VIII szkoły podstawowej dotyczące wyboru zawodu </a:t>
              </a:r>
              <a:r>
                <a:rPr lang="en-US" sz="1200" i="1" spc="-69">
                  <a:solidFill>
                    <a:srgbClr val="193970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(Tarnów),</a:t>
              </a:r>
            </a:p>
            <a:p>
              <a:pPr algn="just">
                <a:lnSpc>
                  <a:spcPts val="1500"/>
                </a:lnSpc>
              </a:pPr>
              <a:endParaRPr lang="en-US" sz="1200" i="1" spc="-69">
                <a:solidFill>
                  <a:srgbClr val="193970"/>
                </a:solidFill>
                <a:latin typeface="Montserrat Italics"/>
                <a:ea typeface="Montserrat Italics"/>
                <a:cs typeface="Montserrat Italics"/>
                <a:sym typeface="Montserrat Italics"/>
              </a:endParaRPr>
            </a:p>
            <a:p>
              <a:pPr marL="259080" lvl="1" indent="-129540" algn="just">
                <a:lnSpc>
                  <a:spcPts val="1800"/>
                </a:lnSpc>
                <a:buFont typeface="Arial"/>
                <a:buChar char="•"/>
              </a:pPr>
              <a:r>
                <a:rPr lang="en-US" sz="1200" spc="-81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Indywidualne konsultacje telefoniczne i bezpośrednie </a:t>
              </a:r>
              <a:r>
                <a:rPr lang="en-US" sz="1200" i="1" spc="-81">
                  <a:solidFill>
                    <a:srgbClr val="193970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(Tarnów),</a:t>
              </a:r>
            </a:p>
            <a:p>
              <a:pPr algn="just">
                <a:lnSpc>
                  <a:spcPts val="1500"/>
                </a:lnSpc>
              </a:pPr>
              <a:endParaRPr lang="en-US" sz="1200" i="1" spc="-81">
                <a:solidFill>
                  <a:srgbClr val="193970"/>
                </a:solidFill>
                <a:latin typeface="Montserrat Italics"/>
                <a:ea typeface="Montserrat Italics"/>
                <a:cs typeface="Montserrat Italics"/>
                <a:sym typeface="Montserrat Italics"/>
              </a:endParaRPr>
            </a:p>
            <a:p>
              <a:pPr marL="259080" lvl="1" indent="-129540" algn="just">
                <a:lnSpc>
                  <a:spcPts val="1800"/>
                </a:lnSpc>
                <a:buFont typeface="Arial"/>
                <a:buChar char="•"/>
              </a:pPr>
              <a:r>
                <a:rPr lang="en-US" sz="1200" spc="-69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Artykuły na stronę internetową Poradni </a:t>
              </a:r>
              <a:r>
                <a:rPr lang="en-US" sz="1200" i="1" spc="-69">
                  <a:solidFill>
                    <a:srgbClr val="193970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(Tarnów),</a:t>
              </a:r>
            </a:p>
            <a:p>
              <a:pPr algn="just">
                <a:lnSpc>
                  <a:spcPts val="1500"/>
                </a:lnSpc>
              </a:pPr>
              <a:endParaRPr lang="en-US" sz="1200" i="1" spc="-69">
                <a:solidFill>
                  <a:srgbClr val="193970"/>
                </a:solidFill>
                <a:latin typeface="Montserrat Italics"/>
                <a:ea typeface="Montserrat Italics"/>
                <a:cs typeface="Montserrat Italics"/>
                <a:sym typeface="Montserrat Italics"/>
              </a:endParaRPr>
            </a:p>
            <a:p>
              <a:pPr marL="259080" lvl="1" indent="-129540" algn="just">
                <a:lnSpc>
                  <a:spcPts val="1800"/>
                </a:lnSpc>
                <a:buFont typeface="Arial"/>
                <a:buChar char="•"/>
              </a:pPr>
              <a:r>
                <a:rPr lang="en-US" sz="1200" spc="-69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Objęcie honorowym patronatem konkursu plastycznego dla uczniów z niepełnosprawnością intelektualną pod hasłem: </a:t>
              </a:r>
              <a:r>
                <a:rPr lang="en-US" sz="1200" b="1" spc="-69">
                  <a:solidFill>
                    <a:srgbClr val="19397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„Marzę o …” </a:t>
              </a:r>
              <a:r>
                <a:rPr lang="en-US" sz="1200" i="1" spc="-69">
                  <a:solidFill>
                    <a:srgbClr val="193970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(Tarnów),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025198" y="2368893"/>
            <a:ext cx="3999491" cy="4176687"/>
            <a:chOff x="0" y="0"/>
            <a:chExt cx="5332655" cy="5568916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248760" cy="89703"/>
            </a:xfrm>
            <a:prstGeom prst="rect">
              <a:avLst/>
            </a:prstGeom>
            <a:solidFill>
              <a:srgbClr val="19397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410176"/>
              <a:ext cx="5332655" cy="5158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59080" lvl="1" indent="-129540" algn="just">
                <a:lnSpc>
                  <a:spcPts val="1800"/>
                </a:lnSpc>
                <a:buFont typeface="Arial"/>
                <a:buChar char="•"/>
              </a:pPr>
              <a:r>
                <a:rPr lang="en-US" sz="1200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Reprezentacja Poradni na konferencjach, szkoleniach, spotkaniach</a:t>
              </a:r>
              <a:r>
                <a:rPr lang="en-US" sz="1200" i="1">
                  <a:solidFill>
                    <a:srgbClr val="193970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 (Tarnów),</a:t>
              </a:r>
            </a:p>
            <a:p>
              <a:pPr algn="just">
                <a:lnSpc>
                  <a:spcPts val="1800"/>
                </a:lnSpc>
              </a:pPr>
              <a:endParaRPr lang="en-US" sz="1200" i="1">
                <a:solidFill>
                  <a:srgbClr val="193970"/>
                </a:solidFill>
                <a:latin typeface="Montserrat Italics"/>
                <a:ea typeface="Montserrat Italics"/>
                <a:cs typeface="Montserrat Italics"/>
                <a:sym typeface="Montserrat Italics"/>
              </a:endParaRPr>
            </a:p>
            <a:p>
              <a:pPr marL="259080" lvl="1" indent="-129540" algn="just">
                <a:lnSpc>
                  <a:spcPts val="1800"/>
                </a:lnSpc>
                <a:buFont typeface="Arial"/>
                <a:buChar char="•"/>
              </a:pPr>
              <a:r>
                <a:rPr lang="en-US" sz="1200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z instytucjami współpracującymi </a:t>
              </a:r>
              <a:r>
                <a:rPr lang="en-US" sz="1200" i="1">
                  <a:solidFill>
                    <a:srgbClr val="193970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(Tarnów),</a:t>
              </a:r>
            </a:p>
            <a:p>
              <a:pPr algn="just">
                <a:lnSpc>
                  <a:spcPts val="1800"/>
                </a:lnSpc>
              </a:pPr>
              <a:endParaRPr lang="en-US" sz="1200" i="1">
                <a:solidFill>
                  <a:srgbClr val="193970"/>
                </a:solidFill>
                <a:latin typeface="Montserrat Italics"/>
                <a:ea typeface="Montserrat Italics"/>
                <a:cs typeface="Montserrat Italics"/>
                <a:sym typeface="Montserrat Italics"/>
              </a:endParaRPr>
            </a:p>
            <a:p>
              <a:pPr marL="259080" lvl="1" indent="-129540" algn="just">
                <a:lnSpc>
                  <a:spcPts val="1800"/>
                </a:lnSpc>
                <a:buFont typeface="Arial"/>
                <a:buChar char="•"/>
              </a:pPr>
              <a:r>
                <a:rPr lang="en-US" sz="1200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Udział w akcji </a:t>
              </a:r>
              <a:r>
                <a:rPr lang="en-US" sz="1200" b="1">
                  <a:solidFill>
                    <a:srgbClr val="19397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„Bookcrossing” </a:t>
              </a:r>
              <a:r>
                <a:rPr lang="en-US" sz="1200" i="1">
                  <a:solidFill>
                    <a:srgbClr val="193970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(Tarnów),</a:t>
              </a:r>
            </a:p>
            <a:p>
              <a:pPr algn="just">
                <a:lnSpc>
                  <a:spcPts val="1800"/>
                </a:lnSpc>
              </a:pPr>
              <a:endParaRPr lang="en-US" sz="1200" i="1">
                <a:solidFill>
                  <a:srgbClr val="193970"/>
                </a:solidFill>
                <a:latin typeface="Montserrat Italics"/>
                <a:ea typeface="Montserrat Italics"/>
                <a:cs typeface="Montserrat Italics"/>
                <a:sym typeface="Montserrat Italics"/>
              </a:endParaRPr>
            </a:p>
            <a:p>
              <a:pPr marL="259080" lvl="1" indent="-129540" algn="just">
                <a:lnSpc>
                  <a:spcPts val="1800"/>
                </a:lnSpc>
                <a:buFont typeface="Arial"/>
                <a:buChar char="•"/>
              </a:pPr>
              <a:r>
                <a:rPr lang="en-US" sz="1200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Aktualizowanie strony internetowej PPPP                      w Tarnowie </a:t>
              </a:r>
              <a:r>
                <a:rPr lang="en-US" sz="1200" i="1">
                  <a:solidFill>
                    <a:srgbClr val="193970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(Tarnów),</a:t>
              </a:r>
            </a:p>
            <a:p>
              <a:pPr algn="just">
                <a:lnSpc>
                  <a:spcPts val="1800"/>
                </a:lnSpc>
              </a:pPr>
              <a:endParaRPr lang="en-US" sz="1200" i="1">
                <a:solidFill>
                  <a:srgbClr val="193970"/>
                </a:solidFill>
                <a:latin typeface="Montserrat Italics"/>
                <a:ea typeface="Montserrat Italics"/>
                <a:cs typeface="Montserrat Italics"/>
                <a:sym typeface="Montserrat Italics"/>
              </a:endParaRPr>
            </a:p>
            <a:p>
              <a:pPr marL="259080" lvl="1" indent="-129540" algn="just">
                <a:lnSpc>
                  <a:spcPts val="1800"/>
                </a:lnSpc>
                <a:buFont typeface="Arial"/>
                <a:buChar char="•"/>
              </a:pPr>
              <a:r>
                <a:rPr lang="en-US" sz="1200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Zorganizowanie warsztatów (czterech spotkań) dla rodziców z cyklu </a:t>
              </a:r>
              <a:r>
                <a:rPr lang="en-US" sz="1200" b="1">
                  <a:solidFill>
                    <a:srgbClr val="19397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,,Dobry rodzic-szczęśliwe dziecko” </a:t>
              </a:r>
              <a:r>
                <a:rPr lang="en-US" sz="1200" i="1">
                  <a:solidFill>
                    <a:srgbClr val="193970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(Tarnów),</a:t>
              </a:r>
            </a:p>
            <a:p>
              <a:pPr algn="just">
                <a:lnSpc>
                  <a:spcPts val="1800"/>
                </a:lnSpc>
              </a:pPr>
              <a:endParaRPr lang="en-US" sz="1200" i="1">
                <a:solidFill>
                  <a:srgbClr val="193970"/>
                </a:solidFill>
                <a:latin typeface="Montserrat Italics"/>
                <a:ea typeface="Montserrat Italics"/>
                <a:cs typeface="Montserrat Italics"/>
                <a:sym typeface="Montserrat Italics"/>
              </a:endParaRPr>
            </a:p>
            <a:p>
              <a:pPr marL="259080" lvl="1" indent="-129540" algn="just">
                <a:lnSpc>
                  <a:spcPts val="1800"/>
                </a:lnSpc>
                <a:buFont typeface="Arial"/>
                <a:buChar char="•"/>
              </a:pPr>
              <a:r>
                <a:rPr lang="en-US" sz="1200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Opracowanie poradnika logopedycznego pt. </a:t>
              </a:r>
              <a:r>
                <a:rPr lang="en-US" sz="1200" b="1">
                  <a:solidFill>
                    <a:srgbClr val="19397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,,Jak radzić sobie z głoską r - diagnoza terapia”</a:t>
              </a:r>
              <a:r>
                <a:rPr lang="en-US" sz="1200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dla nauczycieli, logopedów i rodziców </a:t>
              </a:r>
              <a:r>
                <a:rPr lang="en-US" sz="1200" i="1">
                  <a:solidFill>
                    <a:srgbClr val="193970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(Tuchów),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28910" y="285661"/>
            <a:ext cx="6038430" cy="1359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INNE FORMY PRACY: </a:t>
            </a:r>
          </a:p>
        </p:txBody>
      </p:sp>
      <p:sp>
        <p:nvSpPr>
          <p:cNvPr id="10" name="Freeform 10"/>
          <p:cNvSpPr/>
          <p:nvPr/>
        </p:nvSpPr>
        <p:spPr>
          <a:xfrm>
            <a:off x="6457121" y="399406"/>
            <a:ext cx="2564959" cy="1531337"/>
          </a:xfrm>
          <a:custGeom>
            <a:avLst/>
            <a:gdLst/>
            <a:ahLst/>
            <a:cxnLst/>
            <a:rect l="l" t="t" r="r" b="b"/>
            <a:pathLst>
              <a:path w="2564959" h="1531337">
                <a:moveTo>
                  <a:pt x="0" y="0"/>
                </a:moveTo>
                <a:lnTo>
                  <a:pt x="2564959" y="0"/>
                </a:lnTo>
                <a:lnTo>
                  <a:pt x="2564959" y="1531337"/>
                </a:lnTo>
                <a:lnTo>
                  <a:pt x="0" y="15313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2173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303849" y="6798978"/>
            <a:ext cx="312777" cy="281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70.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610" y="0"/>
            <a:ext cx="9753600" cy="731520"/>
          </a:xfrm>
          <a:prstGeom prst="rect">
            <a:avLst/>
          </a:prstGeom>
          <a:solidFill>
            <a:srgbClr val="1979EB"/>
          </a:solidFill>
        </p:spPr>
      </p:sp>
      <p:grpSp>
        <p:nvGrpSpPr>
          <p:cNvPr id="3" name="Group 3"/>
          <p:cNvGrpSpPr/>
          <p:nvPr/>
        </p:nvGrpSpPr>
        <p:grpSpPr>
          <a:xfrm>
            <a:off x="731520" y="1225893"/>
            <a:ext cx="4039007" cy="5357787"/>
            <a:chOff x="0" y="0"/>
            <a:chExt cx="5385343" cy="7143716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261098" cy="89703"/>
            </a:xfrm>
            <a:prstGeom prst="rect">
              <a:avLst/>
            </a:prstGeom>
            <a:solidFill>
              <a:srgbClr val="19397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410176"/>
              <a:ext cx="5385343" cy="6733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59080" lvl="1" indent="-129540" algn="just">
                <a:lnSpc>
                  <a:spcPts val="1800"/>
                </a:lnSpc>
                <a:buFont typeface="Arial"/>
                <a:buChar char="•"/>
              </a:pPr>
              <a:r>
                <a:rPr lang="en-US" sz="1200" spc="-56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Opracowanie poradnika logopedycznego pt. </a:t>
              </a:r>
              <a:r>
                <a:rPr lang="en-US" sz="1200" b="1" spc="-56">
                  <a:solidFill>
                    <a:srgbClr val="19397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,,Afazja motoryczna - ćwiczenia praktyczne” </a:t>
              </a:r>
              <a:r>
                <a:rPr lang="en-US" sz="1200" spc="-56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dla nauczycieli, logopedów i rodziców </a:t>
              </a:r>
              <a:r>
                <a:rPr lang="en-US" sz="1200" i="1" spc="-56">
                  <a:solidFill>
                    <a:srgbClr val="193970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(Tuchów)</a:t>
              </a:r>
              <a:r>
                <a:rPr lang="en-US" sz="1200" spc="-56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</a:t>
              </a:r>
            </a:p>
            <a:p>
              <a:pPr algn="just">
                <a:lnSpc>
                  <a:spcPts val="1500"/>
                </a:lnSpc>
              </a:pPr>
              <a:endParaRPr lang="en-US" sz="1200" spc="-56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259080" lvl="1" indent="-129540" algn="just">
                <a:lnSpc>
                  <a:spcPts val="1800"/>
                </a:lnSpc>
                <a:buFont typeface="Arial"/>
                <a:buChar char="•"/>
              </a:pPr>
              <a:r>
                <a:rPr lang="en-US" sz="1200" spc="63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Sprawowanie opieki nad studentkami odbywającymi praktykę w Poradni </a:t>
              </a:r>
              <a:r>
                <a:rPr lang="en-US" sz="1200" i="1" spc="63">
                  <a:solidFill>
                    <a:srgbClr val="193970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(Tuchów),</a:t>
              </a:r>
            </a:p>
            <a:p>
              <a:pPr algn="just">
                <a:lnSpc>
                  <a:spcPts val="1500"/>
                </a:lnSpc>
              </a:pPr>
              <a:endParaRPr lang="en-US" sz="1200" i="1" spc="63">
                <a:solidFill>
                  <a:srgbClr val="193970"/>
                </a:solidFill>
                <a:latin typeface="Montserrat Italics"/>
                <a:ea typeface="Montserrat Italics"/>
                <a:cs typeface="Montserrat Italics"/>
                <a:sym typeface="Montserrat Italics"/>
              </a:endParaRPr>
            </a:p>
            <a:p>
              <a:pPr marL="259080" lvl="1" indent="-129540" algn="just">
                <a:lnSpc>
                  <a:spcPts val="1800"/>
                </a:lnSpc>
                <a:buFont typeface="Arial"/>
                <a:buChar char="•"/>
              </a:pPr>
              <a:r>
                <a:rPr lang="en-US" sz="1200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Realizacja programu badań przesiewowych Skalą Ryzyka Dysleksj iwśród uczniów klas I (Tuchów),                                                              </a:t>
              </a:r>
            </a:p>
            <a:p>
              <a:pPr algn="just">
                <a:lnSpc>
                  <a:spcPts val="1500"/>
                </a:lnSpc>
              </a:pPr>
              <a:endParaRPr lang="en-US" sz="120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259080" lvl="1" indent="-129540" algn="just">
                <a:lnSpc>
                  <a:spcPts val="1800"/>
                </a:lnSpc>
                <a:buFont typeface="Arial"/>
                <a:buChar char="•"/>
              </a:pPr>
              <a:r>
                <a:rPr lang="en-US" sz="1200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Prowadzenie zajęć dla dzieci ze stwierdzoną afazją połączonych z konsultacjami dla rodziców</a:t>
              </a:r>
              <a:r>
                <a:rPr lang="en-US" sz="1200" b="1" i="1">
                  <a:solidFill>
                    <a:srgbClr val="193970"/>
                  </a:solidFill>
                  <a:latin typeface="Montserrat Bold Italics"/>
                  <a:ea typeface="Montserrat Bold Italics"/>
                  <a:cs typeface="Montserrat Bold Italics"/>
                  <a:sym typeface="Montserrat Bold Italics"/>
                </a:rPr>
                <a:t> ,,Afazja-Stop idzie wiosna’’ </a:t>
              </a:r>
              <a:r>
                <a:rPr lang="en-US" sz="1200" i="1">
                  <a:solidFill>
                    <a:srgbClr val="193970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(Tuchów),</a:t>
              </a:r>
            </a:p>
            <a:p>
              <a:pPr algn="just">
                <a:lnSpc>
                  <a:spcPts val="1500"/>
                </a:lnSpc>
              </a:pPr>
              <a:endParaRPr lang="en-US" sz="1200" i="1">
                <a:solidFill>
                  <a:srgbClr val="193970"/>
                </a:solidFill>
                <a:latin typeface="Montserrat Italics"/>
                <a:ea typeface="Montserrat Italics"/>
                <a:cs typeface="Montserrat Italics"/>
                <a:sym typeface="Montserrat Italics"/>
              </a:endParaRPr>
            </a:p>
            <a:p>
              <a:pPr marL="259080" lvl="1" indent="-129540" algn="just">
                <a:lnSpc>
                  <a:spcPts val="1800"/>
                </a:lnSpc>
                <a:buFont typeface="Arial"/>
                <a:buChar char="•"/>
              </a:pPr>
              <a:r>
                <a:rPr lang="en-US" sz="1200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Spotkania z logopedami z gmin Wojnicz                       i Zakliczyn </a:t>
              </a:r>
              <a:r>
                <a:rPr lang="en-US" sz="1200" b="1">
                  <a:solidFill>
                    <a:srgbClr val="19397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,,Kreatywny logopeda” </a:t>
              </a:r>
              <a:r>
                <a:rPr lang="en-US" sz="1200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</a:t>
              </a:r>
              <a:r>
                <a:rPr lang="en-US" sz="1200" i="1">
                  <a:solidFill>
                    <a:srgbClr val="193970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Wojnicz),</a:t>
              </a:r>
            </a:p>
            <a:p>
              <a:pPr algn="just">
                <a:lnSpc>
                  <a:spcPts val="1500"/>
                </a:lnSpc>
              </a:pPr>
              <a:endParaRPr lang="en-US" sz="1200" i="1">
                <a:solidFill>
                  <a:srgbClr val="193970"/>
                </a:solidFill>
                <a:latin typeface="Montserrat Italics"/>
                <a:ea typeface="Montserrat Italics"/>
                <a:cs typeface="Montserrat Italics"/>
                <a:sym typeface="Montserrat Italics"/>
              </a:endParaRPr>
            </a:p>
            <a:p>
              <a:pPr marL="259080" lvl="1" indent="-129540" algn="just">
                <a:lnSpc>
                  <a:spcPts val="1800"/>
                </a:lnSpc>
                <a:buFont typeface="Arial"/>
                <a:buChar char="•"/>
              </a:pPr>
              <a:r>
                <a:rPr lang="en-US" sz="1200" spc="-44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Wystąpienie podczas konferencji zorganizowanej przez Powiatowe Centrum Pomocy Rodzinie               w Tarnowie. Wygłoszenie referatu i przygotowanie prezentacji na temat ,,</a:t>
              </a:r>
              <a:r>
                <a:rPr lang="en-US" sz="1200" b="1" spc="-44">
                  <a:solidFill>
                    <a:srgbClr val="19397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Czym jest dobro? Mechanizmy obronne dziecka doświadczonego przemocą” </a:t>
              </a:r>
              <a:r>
                <a:rPr lang="en-US" sz="1200" i="1" spc="-44">
                  <a:solidFill>
                    <a:srgbClr val="193970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(Wojnicz),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157137" y="1225893"/>
            <a:ext cx="3864943" cy="5348262"/>
            <a:chOff x="0" y="0"/>
            <a:chExt cx="5153257" cy="7131016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206750" cy="89703"/>
            </a:xfrm>
            <a:prstGeom prst="rect">
              <a:avLst/>
            </a:prstGeom>
            <a:solidFill>
              <a:srgbClr val="19397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410176"/>
              <a:ext cx="5153257" cy="6720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59082" lvl="1" indent="-129541" algn="just">
                <a:lnSpc>
                  <a:spcPts val="1800"/>
                </a:lnSpc>
                <a:buFont typeface="Arial"/>
                <a:buChar char="•"/>
              </a:pPr>
              <a:r>
                <a:rPr lang="en-US" sz="1200" spc="-69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Wystąpienie podczas konferencji zorganizowanej przez Powiatowe Centrum Pomocy Rodzinie                        w Tarnowie. Wygłoszenie referatu i przygotowanie prezentacji na temat </a:t>
              </a:r>
              <a:r>
                <a:rPr lang="en-US" sz="1200" b="1" spc="-69">
                  <a:solidFill>
                    <a:srgbClr val="19397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,,Czym jest dobro? Mechanizmy obronne dziecka doświadczonego przemocą” </a:t>
              </a:r>
              <a:r>
                <a:rPr lang="en-US" sz="1200" spc="-69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</a:t>
              </a:r>
              <a:r>
                <a:rPr lang="en-US" sz="1200" i="1" spc="-69">
                  <a:solidFill>
                    <a:srgbClr val="193970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Wojnicz),</a:t>
              </a:r>
            </a:p>
            <a:p>
              <a:pPr algn="just">
                <a:lnSpc>
                  <a:spcPts val="1500"/>
                </a:lnSpc>
              </a:pPr>
              <a:endParaRPr lang="en-US" sz="1200" i="1" spc="-69">
                <a:solidFill>
                  <a:srgbClr val="193970"/>
                </a:solidFill>
                <a:latin typeface="Montserrat Italics"/>
                <a:ea typeface="Montserrat Italics"/>
                <a:cs typeface="Montserrat Italics"/>
                <a:sym typeface="Montserrat Italics"/>
              </a:endParaRPr>
            </a:p>
            <a:p>
              <a:pPr marL="259082" lvl="1" indent="-129541" algn="just">
                <a:lnSpc>
                  <a:spcPts val="1800"/>
                </a:lnSpc>
                <a:buFont typeface="Arial"/>
                <a:buChar char="•"/>
              </a:pPr>
              <a:r>
                <a:rPr lang="en-US" sz="1200" spc="-56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Programy logopedyczne </a:t>
              </a:r>
              <a:r>
                <a:rPr lang="en-US" sz="1200" b="1" spc="-56">
                  <a:solidFill>
                    <a:srgbClr val="19397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,,Ja też potrafię pięknie mówić” </a:t>
              </a:r>
              <a:r>
                <a:rPr lang="en-US" sz="1200" i="1" spc="-56">
                  <a:solidFill>
                    <a:srgbClr val="193970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(Żabno),</a:t>
              </a:r>
            </a:p>
            <a:p>
              <a:pPr algn="just">
                <a:lnSpc>
                  <a:spcPts val="1500"/>
                </a:lnSpc>
              </a:pPr>
              <a:endParaRPr lang="en-US" sz="1200" i="1" spc="-56">
                <a:solidFill>
                  <a:srgbClr val="193970"/>
                </a:solidFill>
                <a:latin typeface="Montserrat Italics"/>
                <a:ea typeface="Montserrat Italics"/>
                <a:cs typeface="Montserrat Italics"/>
                <a:sym typeface="Montserrat Italics"/>
              </a:endParaRPr>
            </a:p>
            <a:p>
              <a:pPr marL="259082" lvl="1" indent="-129541" algn="just">
                <a:lnSpc>
                  <a:spcPts val="1800"/>
                </a:lnSpc>
                <a:buFont typeface="Arial"/>
                <a:buChar char="•"/>
              </a:pPr>
              <a:r>
                <a:rPr lang="en-US" sz="1200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Grupowe zajęcia logopedyczne </a:t>
              </a:r>
              <a:r>
                <a:rPr lang="en-US" sz="1200" b="1">
                  <a:solidFill>
                    <a:srgbClr val="19397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,,Wiosenna przygoda” </a:t>
              </a:r>
              <a:r>
                <a:rPr lang="en-US" sz="1200" i="1">
                  <a:solidFill>
                    <a:srgbClr val="193970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(Żabno),</a:t>
              </a:r>
            </a:p>
            <a:p>
              <a:pPr algn="just">
                <a:lnSpc>
                  <a:spcPts val="1499"/>
                </a:lnSpc>
              </a:pPr>
              <a:endParaRPr lang="en-US" sz="1200" i="1">
                <a:solidFill>
                  <a:srgbClr val="193970"/>
                </a:solidFill>
                <a:latin typeface="Montserrat Italics"/>
                <a:ea typeface="Montserrat Italics"/>
                <a:cs typeface="Montserrat Italics"/>
                <a:sym typeface="Montserrat Italics"/>
              </a:endParaRPr>
            </a:p>
            <a:p>
              <a:pPr marL="259082" lvl="1" indent="-129541" algn="just">
                <a:lnSpc>
                  <a:spcPts val="1800"/>
                </a:lnSpc>
                <a:buFont typeface="Arial"/>
                <a:buChar char="•"/>
              </a:pPr>
              <a:r>
                <a:rPr lang="en-US" sz="1200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Cykliczne zajęcia grupowe dla rodziców </a:t>
              </a:r>
              <a:r>
                <a:rPr lang="en-US" sz="1200" b="1">
                  <a:solidFill>
                    <a:srgbClr val="19397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,,Akademia Świadomego Rodzica” </a:t>
              </a:r>
              <a:r>
                <a:rPr lang="en-US" sz="1200" i="1">
                  <a:solidFill>
                    <a:srgbClr val="193970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(Żabno),</a:t>
              </a:r>
            </a:p>
            <a:p>
              <a:pPr algn="just">
                <a:lnSpc>
                  <a:spcPts val="1500"/>
                </a:lnSpc>
              </a:pPr>
              <a:endParaRPr lang="en-US" sz="1200" i="1">
                <a:solidFill>
                  <a:srgbClr val="193970"/>
                </a:solidFill>
                <a:latin typeface="Montserrat Italics"/>
                <a:ea typeface="Montserrat Italics"/>
                <a:cs typeface="Montserrat Italics"/>
                <a:sym typeface="Montserrat Italics"/>
              </a:endParaRPr>
            </a:p>
            <a:p>
              <a:pPr marL="259082" lvl="1" indent="-129541" algn="just">
                <a:lnSpc>
                  <a:spcPts val="1800"/>
                </a:lnSpc>
                <a:buFont typeface="Arial"/>
                <a:buChar char="•"/>
              </a:pPr>
              <a:r>
                <a:rPr lang="en-US" sz="1200" spc="-31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Spotkania konsultacyjne pedagogów szkolnych  z terenu działania PPPP w Tarnowie oraz Filii                  w Żabnie </a:t>
              </a:r>
              <a:r>
                <a:rPr lang="en-US" sz="1200" i="1" spc="-31">
                  <a:solidFill>
                    <a:srgbClr val="193970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(Żabno),</a:t>
              </a:r>
            </a:p>
            <a:p>
              <a:pPr algn="just">
                <a:lnSpc>
                  <a:spcPts val="1500"/>
                </a:lnSpc>
              </a:pPr>
              <a:endParaRPr lang="en-US" sz="1200" i="1" spc="-31">
                <a:solidFill>
                  <a:srgbClr val="193970"/>
                </a:solidFill>
                <a:latin typeface="Montserrat Italics"/>
                <a:ea typeface="Montserrat Italics"/>
                <a:cs typeface="Montserrat Italics"/>
                <a:sym typeface="Montserrat Italics"/>
              </a:endParaRPr>
            </a:p>
            <a:p>
              <a:pPr marL="259082" lvl="1" indent="-129541" algn="just">
                <a:lnSpc>
                  <a:spcPts val="1800"/>
                </a:lnSpc>
                <a:buFont typeface="Arial"/>
                <a:buChar char="•"/>
              </a:pPr>
              <a:r>
                <a:rPr lang="en-US" sz="1200" spc="-38">
                  <a:solidFill>
                    <a:srgbClr val="1939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Spotkania z logopedami z terenu działania Filii               w Żabnie </a:t>
              </a:r>
              <a:r>
                <a:rPr lang="en-US" sz="1200" b="1" spc="-38">
                  <a:solidFill>
                    <a:srgbClr val="19397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,,Mowa bezdźwięczna w diagnozie                            i terapii” </a:t>
              </a:r>
              <a:r>
                <a:rPr lang="en-US" sz="1200" i="1" spc="-38">
                  <a:solidFill>
                    <a:srgbClr val="193970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(Żabno).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335996" y="6798978"/>
            <a:ext cx="265204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2C275F"/>
                </a:solidFill>
                <a:latin typeface="Montserrat"/>
                <a:ea typeface="Montserrat"/>
                <a:cs typeface="Montserrat"/>
                <a:sym typeface="Montserrat"/>
              </a:rPr>
              <a:t>71.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2320"/>
            <a:ext cx="9753600" cy="4140390"/>
            <a:chOff x="0" y="0"/>
            <a:chExt cx="3612444" cy="15334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2445" cy="1533478"/>
            </a:xfrm>
            <a:custGeom>
              <a:avLst/>
              <a:gdLst/>
              <a:ahLst/>
              <a:cxnLst/>
              <a:rect l="l" t="t" r="r" b="b"/>
              <a:pathLst>
                <a:path w="3612445" h="1533478">
                  <a:moveTo>
                    <a:pt x="0" y="0"/>
                  </a:moveTo>
                  <a:lnTo>
                    <a:pt x="3612445" y="0"/>
                  </a:lnTo>
                  <a:lnTo>
                    <a:pt x="3612445" y="1533478"/>
                  </a:lnTo>
                  <a:lnTo>
                    <a:pt x="0" y="15334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12444" cy="1562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3657600"/>
            <a:ext cx="9753600" cy="3657600"/>
          </a:xfrm>
          <a:custGeom>
            <a:avLst/>
            <a:gdLst/>
            <a:ahLst/>
            <a:cxnLst/>
            <a:rect l="l" t="t" r="r" b="b"/>
            <a:pathLst>
              <a:path w="9753600" h="3657600">
                <a:moveTo>
                  <a:pt x="0" y="0"/>
                </a:moveTo>
                <a:lnTo>
                  <a:pt x="9753600" y="0"/>
                </a:lnTo>
                <a:lnTo>
                  <a:pt x="97536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93" t="-3791" r="-1934" b="-5225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466144" y="1326706"/>
            <a:ext cx="6821312" cy="1455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ZAPRASZAMY </a:t>
            </a:r>
          </a:p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19397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 WSPÓŁPRACY!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9313910" y="6798978"/>
            <a:ext cx="292656" cy="281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>
                <a:solidFill>
                  <a:srgbClr val="2C275F"/>
                </a:solidFill>
                <a:latin typeface="Montserrat"/>
                <a:ea typeface="Montserrat"/>
                <a:cs typeface="Montserrat"/>
                <a:sym typeface="Montserrat"/>
              </a:rPr>
              <a:t>72.</a:t>
            </a:r>
          </a:p>
        </p:txBody>
      </p:sp>
      <p:pic>
        <p:nvPicPr>
          <p:cNvPr id="2050" name="Picture 2" descr="C:\Users\PPPP-T\Desktop\PLAKATY\LOGO-Powiatowa Poradnia Psychologiczno Pedagogiczn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381" y="533400"/>
            <a:ext cx="1458506" cy="145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5207240" cy="7315200"/>
          </a:xfrm>
          <a:prstGeom prst="rect">
            <a:avLst/>
          </a:prstGeom>
          <a:solidFill>
            <a:srgbClr val="1979EB"/>
          </a:solidFill>
        </p:spPr>
      </p:sp>
      <p:grpSp>
        <p:nvGrpSpPr>
          <p:cNvPr id="3" name="Group 3"/>
          <p:cNvGrpSpPr/>
          <p:nvPr/>
        </p:nvGrpSpPr>
        <p:grpSpPr>
          <a:xfrm>
            <a:off x="737018" y="3373572"/>
            <a:ext cx="3585076" cy="2047801"/>
            <a:chOff x="0" y="0"/>
            <a:chExt cx="4780102" cy="2730401"/>
          </a:xfrm>
        </p:grpSpPr>
        <p:sp>
          <p:nvSpPr>
            <p:cNvPr id="4" name="AutoShape 4"/>
            <p:cNvSpPr/>
            <p:nvPr/>
          </p:nvSpPr>
          <p:spPr>
            <a:xfrm>
              <a:off x="0" y="1640840"/>
              <a:ext cx="840937" cy="88880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2107545"/>
              <a:ext cx="4780102" cy="6228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99"/>
                </a:lnSpc>
              </a:pPr>
              <a:r>
                <a:rPr lang="en-US" sz="2799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FILIA W ŻABNIE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780102" cy="12344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19"/>
                </a:lnSpc>
                <a:spcBef>
                  <a:spcPct val="0"/>
                </a:spcBef>
              </a:pPr>
              <a:r>
                <a:rPr lang="en-US" sz="1799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Powiatowa Poradnia Psychologiczno-Pedagogiczna W Tarnowie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993733" y="731520"/>
            <a:ext cx="3009297" cy="3768503"/>
            <a:chOff x="0" y="0"/>
            <a:chExt cx="655620" cy="8210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5620" cy="821025"/>
            </a:xfrm>
            <a:custGeom>
              <a:avLst/>
              <a:gdLst/>
              <a:ahLst/>
              <a:cxnLst/>
              <a:rect l="l" t="t" r="r" b="b"/>
              <a:pathLst>
                <a:path w="655620" h="821025">
                  <a:moveTo>
                    <a:pt x="0" y="0"/>
                  </a:moveTo>
                  <a:lnTo>
                    <a:pt x="655620" y="0"/>
                  </a:lnTo>
                  <a:lnTo>
                    <a:pt x="655620" y="821025"/>
                  </a:lnTo>
                  <a:lnTo>
                    <a:pt x="0" y="821025"/>
                  </a:lnTo>
                  <a:close/>
                </a:path>
              </a:pathLst>
            </a:custGeom>
            <a:blipFill>
              <a:blip r:embed="rId2"/>
              <a:stretch>
                <a:fillRect l="-6242" t="-10309" r="-6968" b="-40197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5993733" y="4712254"/>
            <a:ext cx="3009297" cy="1871426"/>
            <a:chOff x="0" y="0"/>
            <a:chExt cx="655620" cy="40771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55620" cy="407718"/>
            </a:xfrm>
            <a:custGeom>
              <a:avLst/>
              <a:gdLst/>
              <a:ahLst/>
              <a:cxnLst/>
              <a:rect l="l" t="t" r="r" b="b"/>
              <a:pathLst>
                <a:path w="655620" h="407718">
                  <a:moveTo>
                    <a:pt x="0" y="0"/>
                  </a:moveTo>
                  <a:lnTo>
                    <a:pt x="655620" y="0"/>
                  </a:lnTo>
                  <a:lnTo>
                    <a:pt x="655620" y="407718"/>
                  </a:lnTo>
                  <a:lnTo>
                    <a:pt x="0" y="407718"/>
                  </a:lnTo>
                  <a:close/>
                </a:path>
              </a:pathLst>
            </a:custGeom>
            <a:blipFill>
              <a:blip r:embed="rId3"/>
              <a:stretch>
                <a:fillRect l="-13283" t="-4224" r="-7967" b="-5482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9369354" y="6798978"/>
            <a:ext cx="23184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8.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753600" cy="2747137"/>
          </a:xfrm>
          <a:prstGeom prst="rect">
            <a:avLst/>
          </a:prstGeom>
          <a:solidFill>
            <a:srgbClr val="1979EB"/>
          </a:solidFill>
        </p:spPr>
      </p:sp>
      <p:sp>
        <p:nvSpPr>
          <p:cNvPr id="3" name="TextBox 3"/>
          <p:cNvSpPr txBox="1"/>
          <p:nvPr/>
        </p:nvSpPr>
        <p:spPr>
          <a:xfrm>
            <a:off x="724713" y="674370"/>
            <a:ext cx="8270989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OBSZAR DZIAŁANIA PPPP W TARNOWIE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24713" y="1280327"/>
            <a:ext cx="8270989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16 gmin Powiatu Tarnowskiego </a:t>
            </a:r>
            <a:r>
              <a:rPr lang="en-US" sz="2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podzielone pomiędzy Poradnię Tarnów oraz poszczególne Filie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01062" y="3514446"/>
            <a:ext cx="8368004" cy="2421680"/>
            <a:chOff x="0" y="0"/>
            <a:chExt cx="11157338" cy="3228906"/>
          </a:xfrm>
        </p:grpSpPr>
        <p:sp>
          <p:nvSpPr>
            <p:cNvPr id="6" name="TextBox 6"/>
            <p:cNvSpPr txBox="1"/>
            <p:nvPr/>
          </p:nvSpPr>
          <p:spPr>
            <a:xfrm>
              <a:off x="88874" y="-28575"/>
              <a:ext cx="5209662" cy="364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80"/>
                </a:lnSpc>
              </a:pPr>
              <a:r>
                <a:rPr lang="en-US" sz="17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Obszar działania – PPPP Tarnów: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88874" y="455566"/>
              <a:ext cx="5085413" cy="1079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240"/>
                </a:lnSpc>
              </a:pPr>
              <a:r>
                <a:rPr lang="en-US" sz="16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Lisia Góra, Pleśna, Radłów, Ryglice (Zalasowa, Lubcza, Wola Lubecka), Skrzyszów, Tarnów, Wierzchosławice.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54843"/>
              <a:ext cx="5151828" cy="364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80"/>
                </a:lnSpc>
              </a:pPr>
              <a:r>
                <a:rPr lang="en-US" sz="17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Obszar działania Filia w Żabnie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66706" y="2443370"/>
              <a:ext cx="5151739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40"/>
                </a:lnSpc>
              </a:pPr>
              <a:r>
                <a:rPr lang="en-US" sz="16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Wietrzychowice, Żabno.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955658" y="-28575"/>
              <a:ext cx="5180468" cy="364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80"/>
                </a:lnSpc>
              </a:pPr>
              <a:r>
                <a:rPr lang="en-US" sz="17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Obszar działania Filia w Tuchowie: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984379" y="455566"/>
              <a:ext cx="5084134" cy="1079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240"/>
                </a:lnSpc>
              </a:pPr>
              <a:r>
                <a:rPr lang="en-US" sz="1600" spc="-78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Ciężkowice, Gromnik, Ryglice (Ryglice, Bistuszowa, Joniny, Kowalowa), Szerzyny,</a:t>
              </a:r>
            </a:p>
            <a:p>
              <a:pPr algn="just">
                <a:lnSpc>
                  <a:spcPts val="2240"/>
                </a:lnSpc>
              </a:pPr>
              <a:r>
                <a:rPr lang="en-US" sz="16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Rzepiennik Strzyżewski,  Tuchów.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6005681" y="1954843"/>
              <a:ext cx="5107500" cy="364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80"/>
                </a:lnSpc>
              </a:pPr>
              <a:r>
                <a:rPr lang="en-US" sz="17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Obszar działania Filia w Wojniczu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027848" y="2443370"/>
              <a:ext cx="5129490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40"/>
                </a:lnSpc>
              </a:pPr>
              <a:r>
                <a:rPr lang="en-US" sz="16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Wojnicz, Zakliczyn.</a:t>
              </a:r>
            </a:p>
          </p:txBody>
        </p:sp>
        <p:sp>
          <p:nvSpPr>
            <p:cNvPr id="14" name="AutoShape 14"/>
            <p:cNvSpPr/>
            <p:nvPr/>
          </p:nvSpPr>
          <p:spPr>
            <a:xfrm>
              <a:off x="5545528" y="73154"/>
              <a:ext cx="22123" cy="3155753"/>
            </a:xfrm>
            <a:prstGeom prst="rect">
              <a:avLst/>
            </a:prstGeom>
            <a:solidFill>
              <a:srgbClr val="0C45A6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9372448" y="6798978"/>
            <a:ext cx="228751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683" dirty="0">
                <a:solidFill>
                  <a:srgbClr val="193970"/>
                </a:solidFill>
                <a:latin typeface="Montserrat"/>
                <a:ea typeface="Montserrat"/>
                <a:cs typeface="Montserrat"/>
                <a:sym typeface="Montserrat"/>
              </a:rPr>
              <a:t>9.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5051</Words>
  <Application>Microsoft Office PowerPoint</Application>
  <PresentationFormat>Niestandardowy</PresentationFormat>
  <Paragraphs>1193</Paragraphs>
  <Slides>72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72</vt:i4>
      </vt:variant>
    </vt:vector>
  </HeadingPairs>
  <TitlesOfParts>
    <vt:vector size="84" baseType="lpstr">
      <vt:lpstr>Montserrat Bold Italics</vt:lpstr>
      <vt:lpstr>Noto Serif Italics</vt:lpstr>
      <vt:lpstr>Montserrat Semi-Bold</vt:lpstr>
      <vt:lpstr>Montserrat</vt:lpstr>
      <vt:lpstr>Montserrat Bold</vt:lpstr>
      <vt:lpstr>Open Sans</vt:lpstr>
      <vt:lpstr>Calibri</vt:lpstr>
      <vt:lpstr>Open Sans Bold</vt:lpstr>
      <vt:lpstr>Open Sans Italics</vt:lpstr>
      <vt:lpstr>Montserrat Italics</vt:lpstr>
      <vt:lpstr>Arial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edycji i poprawy– Osiągnięcia Powiatowej Poradni Psychologiczno-Pedagogicznej w Tarnowie</dc:title>
  <dc:creator>Wójcik</dc:creator>
  <cp:lastModifiedBy>Wójcik</cp:lastModifiedBy>
  <cp:revision>6</cp:revision>
  <dcterms:created xsi:type="dcterms:W3CDTF">2006-08-16T00:00:00Z</dcterms:created>
  <dcterms:modified xsi:type="dcterms:W3CDTF">2024-10-16T11:53:18Z</dcterms:modified>
  <dc:identifier>DAGRp8x9MQI</dc:identifier>
</cp:coreProperties>
</file>